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61" r:id="rId3"/>
    <p:sldId id="262" r:id="rId4"/>
    <p:sldId id="292" r:id="rId5"/>
    <p:sldId id="293" r:id="rId6"/>
    <p:sldId id="322" r:id="rId7"/>
    <p:sldId id="323" r:id="rId8"/>
    <p:sldId id="318" r:id="rId9"/>
    <p:sldId id="324" r:id="rId10"/>
    <p:sldId id="319" r:id="rId11"/>
    <p:sldId id="320" r:id="rId12"/>
    <p:sldId id="339" r:id="rId13"/>
    <p:sldId id="325" r:id="rId14"/>
    <p:sldId id="331" r:id="rId15"/>
    <p:sldId id="321" r:id="rId16"/>
    <p:sldId id="326" r:id="rId17"/>
    <p:sldId id="327" r:id="rId18"/>
    <p:sldId id="328" r:id="rId19"/>
    <p:sldId id="330" r:id="rId20"/>
    <p:sldId id="332" r:id="rId21"/>
    <p:sldId id="329" r:id="rId22"/>
    <p:sldId id="333" r:id="rId23"/>
    <p:sldId id="337" r:id="rId24"/>
    <p:sldId id="338" r:id="rId25"/>
    <p:sldId id="340" r:id="rId26"/>
    <p:sldId id="342" r:id="rId27"/>
    <p:sldId id="341" r:id="rId28"/>
    <p:sldId id="343" r:id="rId29"/>
    <p:sldId id="334" r:id="rId30"/>
    <p:sldId id="335" r:id="rId31"/>
    <p:sldId id="344" r:id="rId32"/>
    <p:sldId id="317" r:id="rId33"/>
    <p:sldId id="336" r:id="rId34"/>
    <p:sldId id="315" r:id="rId35"/>
    <p:sldId id="316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0000FF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94660"/>
  </p:normalViewPr>
  <p:slideViewPr>
    <p:cSldViewPr snapToGrid="0" snapToObjects="1">
      <p:cViewPr varScale="1">
        <p:scale>
          <a:sx n="85" d="100"/>
          <a:sy n="85" d="100"/>
        </p:scale>
        <p:origin x="84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704242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UWDS Slides 27 - 81</a:t>
            </a:r>
          </a:p>
        </p:txBody>
      </p:sp>
    </p:spTree>
    <p:extLst>
      <p:ext uri="{BB962C8B-B14F-4D97-AF65-F5344CB8AC3E}">
        <p14:creationId xmlns:p14="http://schemas.microsoft.com/office/powerpoint/2010/main" val="210316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UWDS Slides 27 - 81</a:t>
            </a:r>
          </a:p>
        </p:txBody>
      </p:sp>
    </p:spTree>
    <p:extLst>
      <p:ext uri="{BB962C8B-B14F-4D97-AF65-F5344CB8AC3E}">
        <p14:creationId xmlns:p14="http://schemas.microsoft.com/office/powerpoint/2010/main" val="4008511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UWDS Slides 27 - 81</a:t>
            </a:r>
          </a:p>
        </p:txBody>
      </p:sp>
    </p:spTree>
    <p:extLst>
      <p:ext uri="{BB962C8B-B14F-4D97-AF65-F5344CB8AC3E}">
        <p14:creationId xmlns:p14="http://schemas.microsoft.com/office/powerpoint/2010/main" val="3935474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302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64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8FEEA63-1157-AE4A-A159-6A792ABBE204}" type="datetimeFigureOut">
              <a:t>10/29/2017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873AB-31AD-1443-91D4-D59E2694D5B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614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33910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creativecommons.org/licenses/by/4.0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  <p:sp>
        <p:nvSpPr>
          <p:cNvPr id="5" name="Shape 86"/>
          <p:cNvSpPr txBox="1">
            <a:spLocks/>
          </p:cNvSpPr>
          <p:nvPr userDrawn="1"/>
        </p:nvSpPr>
        <p:spPr>
          <a:xfrm>
            <a:off x="311700" y="4622012"/>
            <a:ext cx="8520600" cy="29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Font typeface="Wingdings" charset="2"/>
              <a:buChar char="Ø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30000"/>
              </a:lnSpc>
              <a:buFont typeface="Wingdings" charset="2"/>
              <a:buNone/>
            </a:pPr>
            <a:r>
              <a:rPr lang="en" sz="1000" b="1" i="1"/>
              <a:t>Content on this slides made by instructors is licensed under a </a:t>
            </a:r>
            <a:r>
              <a:rPr lang="en" sz="1000" b="1" i="1" u="sng">
                <a:hlinkClick r:id="rId13"/>
              </a:rPr>
              <a:t>Creative Commons Attribution 4.0 International License</a:t>
            </a:r>
            <a:r>
              <a:rPr lang="en" sz="1000" b="1" i="1"/>
              <a:t>.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0" r:id="rId10"/>
    <p:sldLayoutId id="214748366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285750" marR="0" lvl="0" indent="-285750" algn="l" rtl="0">
        <a:lnSpc>
          <a:spcPct val="100000"/>
        </a:lnSpc>
        <a:spcBef>
          <a:spcPts val="0"/>
        </a:spcBef>
        <a:spcAft>
          <a:spcPts val="0"/>
        </a:spcAft>
        <a:buClr>
          <a:srgbClr val="FF6600"/>
        </a:buClr>
        <a:buFont typeface="Wingdings" charset="2"/>
        <a:buChar char="Ø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rindler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hyperlink" Target="https://www.facebook.com/DataVizMy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jupyter-notebook-beginner-guide.readthedocs.io/en/latest/execute.html" TargetMode="External"/><Relationship Id="rId2" Type="http://schemas.openxmlformats.org/officeDocument/2006/relationships/hyperlink" Target="https://www.anaconda.com/download/" TargetMode="Externa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datavizproject.com/" TargetMode="External"/><Relationship Id="rId3" Type="http://schemas.openxmlformats.org/officeDocument/2006/relationships/hyperlink" Target="https://ds8.gitbooks.io/textbook/content/chapters/06/visualization.html" TargetMode="External"/><Relationship Id="rId7" Type="http://schemas.openxmlformats.org/officeDocument/2006/relationships/hyperlink" Target="http://www.datavizcatalogue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slides.com/yahwes/data-vis" TargetMode="External"/><Relationship Id="rId5" Type="http://schemas.openxmlformats.org/officeDocument/2006/relationships/hyperlink" Target="https://github.com/neurohackweek/visualization-in-python/blob/master/visualization-in-python.ipynb" TargetMode="External"/><Relationship Id="rId10" Type="http://schemas.openxmlformats.org/officeDocument/2006/relationships/hyperlink" Target="http://r4ds.had.co.nz/data-visualisation.html" TargetMode="External"/><Relationship Id="rId4" Type="http://schemas.openxmlformats.org/officeDocument/2006/relationships/hyperlink" Target="https://pandas.pydata.org/pandas-docs/stable/visualization.html" TargetMode="External"/><Relationship Id="rId9" Type="http://schemas.openxmlformats.org/officeDocument/2006/relationships/hyperlink" Target="https://www.perceptualedge.com/blog/?p=1829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facebook.com/DataVizMy/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hyperlink" Target="https://www.linkedin.com/in/nrindler/" TargetMode="External"/><Relationship Id="rId4" Type="http://schemas.openxmlformats.org/officeDocument/2006/relationships/hyperlink" Target="mailto:nrindler@gmail.com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1294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4400" dirty="0"/>
              <a:t>Data Visualization + Storytelling</a:t>
            </a:r>
            <a:endParaRPr sz="4400"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039375"/>
            <a:ext cx="8520600" cy="1104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400" dirty="0"/>
              <a:t>Nadav Rindler </a:t>
            </a:r>
            <a:r>
              <a:rPr lang="en-US" sz="1400" dirty="0">
                <a:hlinkClick r:id="rId3"/>
              </a:rPr>
              <a:t>nrindler@gmail.com</a:t>
            </a:r>
            <a:endParaRPr lang="en-US" sz="1400" dirty="0"/>
          </a:p>
          <a:p>
            <a:pPr lvl="0">
              <a:spcBef>
                <a:spcPts val="0"/>
              </a:spcBef>
              <a:buNone/>
            </a:pPr>
            <a:r>
              <a:rPr lang="en-US" sz="1400" dirty="0" err="1"/>
              <a:t>MaGIC</a:t>
            </a:r>
            <a:r>
              <a:rPr lang="en-US" sz="1400" dirty="0"/>
              <a:t>: Fast Business Insights with Data</a:t>
            </a:r>
          </a:p>
          <a:p>
            <a:pPr lvl="0">
              <a:spcBef>
                <a:spcPts val="0"/>
              </a:spcBef>
              <a:buNone/>
            </a:pPr>
            <a:r>
              <a:rPr lang="en-US" sz="1400" dirty="0"/>
              <a:t>30 Oct 2017</a:t>
            </a:r>
            <a:endParaRPr lang="en" sz="1400" dirty="0"/>
          </a:p>
          <a:p>
            <a:pPr lvl="0">
              <a:spcBef>
                <a:spcPts val="0"/>
              </a:spcBef>
              <a:buNone/>
            </a:pPr>
            <a:endParaRPr lang="en" sz="1400" dirty="0"/>
          </a:p>
        </p:txBody>
      </p:sp>
      <p:pic>
        <p:nvPicPr>
          <p:cNvPr id="1026" name="Picture 2" descr="No automatic alt text available.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518" y="3878462"/>
            <a:ext cx="842963" cy="84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94628"/>
            <a:ext cx="8520600" cy="572700"/>
          </a:xfrm>
        </p:spPr>
        <p:txBody>
          <a:bodyPr>
            <a:normAutofit/>
          </a:bodyPr>
          <a:lstStyle/>
          <a:p>
            <a:r>
              <a:rPr lang="en-US" sz="2400" b="1" dirty="0"/>
              <a:t>Exploration vs. Explanation, cont’d.</a:t>
            </a:r>
          </a:p>
        </p:txBody>
      </p:sp>
      <p:sp>
        <p:nvSpPr>
          <p:cNvPr id="3" name="Rectangle 2"/>
          <p:cNvSpPr/>
          <p:nvPr/>
        </p:nvSpPr>
        <p:spPr>
          <a:xfrm>
            <a:off x="4774019" y="890135"/>
            <a:ext cx="436998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b="1" dirty="0"/>
              <a:t>Data Analyst </a:t>
            </a:r>
            <a:r>
              <a:rPr lang="en-US" sz="1600" dirty="0"/>
              <a:t>–</a:t>
            </a:r>
            <a:r>
              <a:rPr lang="en-US" sz="1600" b="1" dirty="0"/>
              <a:t> </a:t>
            </a:r>
            <a:r>
              <a:rPr lang="en-US" sz="1600" dirty="0"/>
              <a:t>reporting through dashboards</a:t>
            </a:r>
          </a:p>
          <a:p>
            <a:pPr marL="457200" lvl="0" indent="-342900">
              <a:buSzPct val="100000"/>
              <a:buFont typeface="Arial"/>
            </a:pPr>
            <a:r>
              <a:rPr lang="en-US" sz="1600" dirty="0"/>
              <a:t>Interactive – let users explore data</a:t>
            </a:r>
          </a:p>
          <a:p>
            <a:pPr marL="457200" lvl="0" indent="-342900">
              <a:buSzPct val="100000"/>
              <a:buFont typeface="Arial"/>
            </a:pPr>
            <a:r>
              <a:rPr lang="en-US" sz="1600" dirty="0"/>
              <a:t>Explain – report on results</a:t>
            </a:r>
          </a:p>
          <a:p>
            <a:pPr lvl="0"/>
            <a:br>
              <a:rPr lang="en-US" sz="1600" dirty="0"/>
            </a:br>
            <a:r>
              <a:rPr lang="en-US" sz="1600" dirty="0"/>
              <a:t>vs. </a:t>
            </a:r>
            <a:br>
              <a:rPr lang="en-US" sz="1600" dirty="0"/>
            </a:br>
            <a:br>
              <a:rPr lang="en-US" sz="1600" b="1" dirty="0"/>
            </a:br>
            <a:r>
              <a:rPr lang="en-US" sz="1600" b="1" dirty="0"/>
              <a:t>Data Scientist</a:t>
            </a:r>
          </a:p>
          <a:p>
            <a:pPr marL="457200" lvl="0" indent="-342900">
              <a:buSzPct val="100000"/>
              <a:buFont typeface="Arial"/>
            </a:pPr>
            <a:r>
              <a:rPr lang="en-US" sz="1600" dirty="0"/>
              <a:t>Use exploratory visualization to identify questions / problems / opportunities</a:t>
            </a:r>
          </a:p>
          <a:p>
            <a:pPr marL="457200" lvl="0" indent="-342900">
              <a:buSzPct val="100000"/>
              <a:buFont typeface="Arial"/>
            </a:pPr>
            <a:r>
              <a:rPr lang="en-US" sz="1600" dirty="0"/>
              <a:t>Communicate recommendations that lead to decisions driving greater change impact</a:t>
            </a:r>
          </a:p>
          <a:p>
            <a:pPr marL="285750" indent="-285750">
              <a:buClr>
                <a:srgbClr val="FF6600"/>
              </a:buClr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tx1"/>
              </a:solidFill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5" name="Shape 535">
            <a:extLst>
              <a:ext uri="{FF2B5EF4-FFF2-40B4-BE49-F238E27FC236}">
                <a16:creationId xmlns:a16="http://schemas.microsoft.com/office/drawing/2014/main" id="{C6EC3998-EE6C-4624-8D50-BE1EDADE17A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0800" y="890135"/>
            <a:ext cx="4463219" cy="380019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536">
            <a:extLst>
              <a:ext uri="{FF2B5EF4-FFF2-40B4-BE49-F238E27FC236}">
                <a16:creationId xmlns:a16="http://schemas.microsoft.com/office/drawing/2014/main" id="{57D9842B-0B37-46AA-A2B7-68D9BC393ACC}"/>
              </a:ext>
            </a:extLst>
          </p:cNvPr>
          <p:cNvSpPr/>
          <p:nvPr/>
        </p:nvSpPr>
        <p:spPr>
          <a:xfrm>
            <a:off x="2810407" y="1699839"/>
            <a:ext cx="1155537" cy="872835"/>
          </a:xfrm>
          <a:prstGeom prst="rect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36">
            <a:extLst>
              <a:ext uri="{FF2B5EF4-FFF2-40B4-BE49-F238E27FC236}">
                <a16:creationId xmlns:a16="http://schemas.microsoft.com/office/drawing/2014/main" id="{DE155711-4981-4F16-B884-8928FE730970}"/>
              </a:ext>
            </a:extLst>
          </p:cNvPr>
          <p:cNvSpPr/>
          <p:nvPr/>
        </p:nvSpPr>
        <p:spPr>
          <a:xfrm>
            <a:off x="2810407" y="3065719"/>
            <a:ext cx="1155537" cy="872835"/>
          </a:xfrm>
          <a:prstGeom prst="rect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3249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F578F94-3C20-4E46-94A7-94177F192EAF}"/>
              </a:ext>
            </a:extLst>
          </p:cNvPr>
          <p:cNvSpPr txBox="1"/>
          <p:nvPr/>
        </p:nvSpPr>
        <p:spPr>
          <a:xfrm>
            <a:off x="946298" y="4678326"/>
            <a:ext cx="728330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94628"/>
            <a:ext cx="8520600" cy="572700"/>
          </a:xfrm>
        </p:spPr>
        <p:txBody>
          <a:bodyPr>
            <a:normAutofit/>
          </a:bodyPr>
          <a:lstStyle/>
          <a:p>
            <a:r>
              <a:rPr lang="en-US" sz="2400" b="1" dirty="0"/>
              <a:t>Exploration example: Anscombe’s Quartet (1973)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82BC3-3AD7-4227-A244-72CF5FA66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492" y="777573"/>
            <a:ext cx="6002564" cy="436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12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F578F94-3C20-4E46-94A7-94177F192EAF}"/>
              </a:ext>
            </a:extLst>
          </p:cNvPr>
          <p:cNvSpPr txBox="1"/>
          <p:nvPr/>
        </p:nvSpPr>
        <p:spPr>
          <a:xfrm>
            <a:off x="946298" y="4678326"/>
            <a:ext cx="728330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94628"/>
            <a:ext cx="8520600" cy="572700"/>
          </a:xfrm>
        </p:spPr>
        <p:txBody>
          <a:bodyPr>
            <a:normAutofit/>
          </a:bodyPr>
          <a:lstStyle/>
          <a:p>
            <a:r>
              <a:rPr lang="en-US" sz="2400" b="1" dirty="0"/>
              <a:t>Exploration example: Model selection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83CC279-0975-4522-ACC7-C7444830F22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86" y="1163475"/>
            <a:ext cx="3744416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 descr="Image result for how many clusters">
            <a:extLst>
              <a:ext uri="{FF2B5EF4-FFF2-40B4-BE49-F238E27FC236}">
                <a16:creationId xmlns:a16="http://schemas.microsoft.com/office/drawing/2014/main" id="{CAA707CD-BDF5-45B2-B079-AC1F3A22E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631" y="1724545"/>
            <a:ext cx="4897233" cy="236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B0B2E7-D2C9-4CCB-A0C5-D0CA156B7549}"/>
              </a:ext>
            </a:extLst>
          </p:cNvPr>
          <p:cNvSpPr txBox="1"/>
          <p:nvPr/>
        </p:nvSpPr>
        <p:spPr>
          <a:xfrm>
            <a:off x="253768" y="878958"/>
            <a:ext cx="3981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Regression: One line, or two??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21965A-FCE8-4106-81D6-EFB209CC3739}"/>
              </a:ext>
            </a:extLst>
          </p:cNvPr>
          <p:cNvSpPr txBox="1"/>
          <p:nvPr/>
        </p:nvSpPr>
        <p:spPr>
          <a:xfrm>
            <a:off x="4455947" y="867328"/>
            <a:ext cx="3981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Clustering: How many clusters?</a:t>
            </a:r>
          </a:p>
        </p:txBody>
      </p:sp>
    </p:spTree>
    <p:extLst>
      <p:ext uri="{BB962C8B-B14F-4D97-AF65-F5344CB8AC3E}">
        <p14:creationId xmlns:p14="http://schemas.microsoft.com/office/powerpoint/2010/main" val="879830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F578F94-3C20-4E46-94A7-94177F192EAF}"/>
              </a:ext>
            </a:extLst>
          </p:cNvPr>
          <p:cNvSpPr txBox="1"/>
          <p:nvPr/>
        </p:nvSpPr>
        <p:spPr>
          <a:xfrm>
            <a:off x="946298" y="4678326"/>
            <a:ext cx="728330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94628"/>
            <a:ext cx="8520600" cy="572700"/>
          </a:xfrm>
        </p:spPr>
        <p:txBody>
          <a:bodyPr>
            <a:normAutofit/>
          </a:bodyPr>
          <a:lstStyle/>
          <a:p>
            <a:r>
              <a:rPr lang="en-US" sz="2400" b="1" dirty="0"/>
              <a:t>Exploration example: Feature selection</a:t>
            </a:r>
          </a:p>
        </p:txBody>
      </p:sp>
      <p:pic>
        <p:nvPicPr>
          <p:cNvPr id="7" name="Shape 553">
            <a:extLst>
              <a:ext uri="{FF2B5EF4-FFF2-40B4-BE49-F238E27FC236}">
                <a16:creationId xmlns:a16="http://schemas.microsoft.com/office/drawing/2014/main" id="{DB27BE8B-29A7-4A20-8D4B-583E25C92CB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2896" y="792899"/>
            <a:ext cx="5636806" cy="427617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555">
            <a:extLst>
              <a:ext uri="{FF2B5EF4-FFF2-40B4-BE49-F238E27FC236}">
                <a16:creationId xmlns:a16="http://schemas.microsoft.com/office/drawing/2014/main" id="{8D60E0F4-6473-43DE-A47A-FE536F5175B8}"/>
              </a:ext>
            </a:extLst>
          </p:cNvPr>
          <p:cNvSpPr txBox="1"/>
          <p:nvPr/>
        </p:nvSpPr>
        <p:spPr>
          <a:xfrm>
            <a:off x="6679702" y="4597013"/>
            <a:ext cx="2793907" cy="5464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Image credit:  </a:t>
            </a:r>
            <a:r>
              <a:rPr lang="en-US" sz="1200" dirty="0" err="1"/>
              <a:t>Shukri</a:t>
            </a:r>
            <a:r>
              <a:rPr lang="en-US" sz="1200" dirty="0"/>
              <a:t>, Louis, Neil, </a:t>
            </a:r>
            <a:r>
              <a:rPr lang="en-US" sz="1200" dirty="0" err="1"/>
              <a:t>MaGIC</a:t>
            </a:r>
            <a:r>
              <a:rPr lang="en-US" sz="1200" dirty="0"/>
              <a:t> Data Science Batch 2</a:t>
            </a:r>
          </a:p>
        </p:txBody>
      </p:sp>
    </p:spTree>
    <p:extLst>
      <p:ext uri="{BB962C8B-B14F-4D97-AF65-F5344CB8AC3E}">
        <p14:creationId xmlns:p14="http://schemas.microsoft.com/office/powerpoint/2010/main" val="1673083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94628"/>
            <a:ext cx="8520600" cy="572700"/>
          </a:xfrm>
        </p:spPr>
        <p:txBody>
          <a:bodyPr>
            <a:normAutofit/>
          </a:bodyPr>
          <a:lstStyle/>
          <a:p>
            <a:r>
              <a:rPr lang="en-US" sz="2400" b="1" dirty="0"/>
              <a:t>From data analysis to visual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B80150-B7BB-4007-8434-B115FF294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1085074"/>
            <a:ext cx="7829550" cy="1952625"/>
          </a:xfrm>
          <a:prstGeom prst="rect">
            <a:avLst/>
          </a:prstGeom>
        </p:spPr>
      </p:pic>
      <p:sp>
        <p:nvSpPr>
          <p:cNvPr id="5" name="Shape 555">
            <a:extLst>
              <a:ext uri="{FF2B5EF4-FFF2-40B4-BE49-F238E27FC236}">
                <a16:creationId xmlns:a16="http://schemas.microsoft.com/office/drawing/2014/main" id="{84C2873D-F406-4289-9781-FB04E3460241}"/>
              </a:ext>
            </a:extLst>
          </p:cNvPr>
          <p:cNvSpPr txBox="1"/>
          <p:nvPr/>
        </p:nvSpPr>
        <p:spPr>
          <a:xfrm>
            <a:off x="151311" y="4380614"/>
            <a:ext cx="2793907" cy="32821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Source: Univ. of Washington</a:t>
            </a:r>
          </a:p>
        </p:txBody>
      </p:sp>
    </p:spTree>
    <p:extLst>
      <p:ext uri="{BB962C8B-B14F-4D97-AF65-F5344CB8AC3E}">
        <p14:creationId xmlns:p14="http://schemas.microsoft.com/office/powerpoint/2010/main" val="4170191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94628"/>
            <a:ext cx="8520600" cy="572700"/>
          </a:xfrm>
        </p:spPr>
        <p:txBody>
          <a:bodyPr>
            <a:normAutofit/>
          </a:bodyPr>
          <a:lstStyle/>
          <a:p>
            <a:r>
              <a:rPr lang="en-US" sz="2400" b="1" dirty="0"/>
              <a:t>Storytelling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311699" y="783809"/>
            <a:ext cx="865154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F6600"/>
              </a:buClr>
            </a:pPr>
            <a:r>
              <a:rPr lang="en-US" sz="1800" b="1" dirty="0">
                <a:solidFill>
                  <a:schemeClr val="dk1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Problem</a:t>
            </a:r>
          </a:p>
          <a:p>
            <a:pPr marL="285750" indent="-285750">
              <a:buClr>
                <a:srgbClr val="FF6600"/>
              </a:buClr>
              <a:buFont typeface="Wingdings" panose="05000000000000000000" pitchFamily="2" charset="2"/>
              <a:buChar char="Ø"/>
            </a:pPr>
            <a:r>
              <a:rPr lang="en-US" sz="1800" i="1" dirty="0">
                <a:solidFill>
                  <a:schemeClr val="dk1"/>
                </a:solidFill>
                <a:ea typeface="Quattrocento Sans"/>
                <a:cs typeface="Quattrocento Sans"/>
                <a:sym typeface="Quattrocento Sans"/>
              </a:rPr>
              <a:t>What are you trying to understand or explain?</a:t>
            </a:r>
          </a:p>
          <a:p>
            <a:pPr>
              <a:buClr>
                <a:srgbClr val="FF6600"/>
              </a:buClr>
            </a:pPr>
            <a:endParaRPr lang="en-US" sz="1800" dirty="0">
              <a:solidFill>
                <a:schemeClr val="dk1"/>
              </a:solidFill>
              <a:latin typeface="+mj-lt"/>
              <a:ea typeface="Quattrocento Sans"/>
              <a:cs typeface="Quattrocento Sans"/>
              <a:sym typeface="Quattrocento Sans"/>
            </a:endParaRPr>
          </a:p>
          <a:p>
            <a:pPr>
              <a:buClr>
                <a:srgbClr val="FF6600"/>
              </a:buClr>
            </a:pPr>
            <a:r>
              <a:rPr lang="en-US" sz="1800" b="1" dirty="0">
                <a:solidFill>
                  <a:schemeClr val="dk1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Audience</a:t>
            </a:r>
            <a:endParaRPr lang="en-US" sz="1800" dirty="0">
              <a:solidFill>
                <a:schemeClr val="dk1"/>
              </a:solidFill>
              <a:latin typeface="+mj-lt"/>
              <a:ea typeface="Quattrocento Sans"/>
              <a:cs typeface="Quattrocento Sans"/>
              <a:sym typeface="Quattrocento Sans"/>
            </a:endParaRPr>
          </a:p>
          <a:p>
            <a:pPr marL="285750" lvl="1" indent="-285750">
              <a:buClr>
                <a:srgbClr val="FF6600"/>
              </a:buClr>
              <a:buFont typeface="Wingdings" panose="05000000000000000000" pitchFamily="2" charset="2"/>
              <a:buChar char="Ø"/>
            </a:pPr>
            <a:r>
              <a:rPr lang="en-US" sz="1800" i="1" dirty="0">
                <a:solidFill>
                  <a:schemeClr val="dk1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Domain-specific, business vs. technical, CEO vs. practitioner, internal vs. external, private vs. public</a:t>
            </a:r>
          </a:p>
          <a:p>
            <a:pPr marL="285750" indent="-285750">
              <a:buClr>
                <a:srgbClr val="FF6600"/>
              </a:buClr>
              <a:buFont typeface="Wingdings" panose="05000000000000000000" pitchFamily="2" charset="2"/>
              <a:buChar char="§"/>
            </a:pPr>
            <a:endParaRPr lang="en-US" sz="1800" dirty="0">
              <a:solidFill>
                <a:schemeClr val="dk1"/>
              </a:solidFill>
              <a:latin typeface="+mj-lt"/>
              <a:ea typeface="Quattrocento Sans"/>
              <a:cs typeface="Quattrocento Sans"/>
              <a:sym typeface="Quattrocento Sans"/>
            </a:endParaRPr>
          </a:p>
          <a:p>
            <a:pPr>
              <a:buClr>
                <a:srgbClr val="FF6600"/>
              </a:buClr>
            </a:pPr>
            <a:r>
              <a:rPr lang="en-US" sz="1800" b="1" dirty="0">
                <a:solidFill>
                  <a:schemeClr val="dk1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Message.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  What are you trying to communicate? / What is the objective?</a:t>
            </a:r>
          </a:p>
          <a:p>
            <a:pPr marL="285750" lvl="1" indent="-285750">
              <a:buClr>
                <a:srgbClr val="FF6600"/>
              </a:buClr>
              <a:buFont typeface="Wingdings" panose="05000000000000000000" pitchFamily="2" charset="2"/>
              <a:buChar char="Ø"/>
            </a:pPr>
            <a:r>
              <a:rPr lang="en-US" sz="1800" i="1" dirty="0">
                <a:solidFill>
                  <a:schemeClr val="dk1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Iterative – Business problem and data inform narrative, narrative informs visuals</a:t>
            </a:r>
          </a:p>
          <a:p>
            <a:pPr marL="285750" lvl="1" indent="-285750">
              <a:buClr>
                <a:srgbClr val="FF6600"/>
              </a:buClr>
              <a:buFont typeface="Wingdings" panose="05000000000000000000" pitchFamily="2" charset="2"/>
              <a:buChar char="Ø"/>
            </a:pPr>
            <a:endParaRPr lang="en-US" sz="1800" i="1" dirty="0">
              <a:solidFill>
                <a:schemeClr val="dk1"/>
              </a:solidFill>
              <a:latin typeface="+mj-lt"/>
              <a:ea typeface="Quattrocento Sans"/>
              <a:cs typeface="Quattrocento Sans"/>
              <a:sym typeface="Quattrocento Sans"/>
            </a:endParaRPr>
          </a:p>
          <a:p>
            <a:pPr lvl="1">
              <a:buClr>
                <a:srgbClr val="FF6600"/>
              </a:buClr>
            </a:pPr>
            <a:r>
              <a:rPr lang="en-US" sz="1800" b="1" dirty="0">
                <a:solidFill>
                  <a:srgbClr val="FF6600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So what?</a:t>
            </a:r>
            <a:r>
              <a:rPr lang="en-US" sz="1800" b="1" dirty="0">
                <a:solidFill>
                  <a:schemeClr val="dk1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 Conclusions must be meaningful and relevant.</a:t>
            </a:r>
          </a:p>
          <a:p>
            <a:pPr lvl="1">
              <a:buClr>
                <a:srgbClr val="FF6600"/>
              </a:buClr>
            </a:pPr>
            <a:endParaRPr lang="en-US" sz="1800" b="1" dirty="0">
              <a:solidFill>
                <a:schemeClr val="dk1"/>
              </a:solidFill>
              <a:latin typeface="+mj-lt"/>
              <a:ea typeface="Quattrocento Sans"/>
              <a:cs typeface="Quattrocento Sans"/>
              <a:sym typeface="Quattrocento Sans"/>
            </a:endParaRPr>
          </a:p>
          <a:p>
            <a:pPr lvl="1">
              <a:buClr>
                <a:srgbClr val="FF6600"/>
              </a:buClr>
            </a:pPr>
            <a:r>
              <a:rPr lang="en-US" sz="1800" i="1" dirty="0">
                <a:solidFill>
                  <a:schemeClr val="dk1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Do my conclusions make sense?</a:t>
            </a:r>
          </a:p>
          <a:p>
            <a:pPr lvl="1">
              <a:buClr>
                <a:srgbClr val="FF6600"/>
              </a:buClr>
            </a:pPr>
            <a:r>
              <a:rPr lang="en-US" sz="1800" i="1" dirty="0">
                <a:solidFill>
                  <a:schemeClr val="dk1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Does the data make sense?</a:t>
            </a:r>
          </a:p>
        </p:txBody>
      </p:sp>
    </p:spTree>
    <p:extLst>
      <p:ext uri="{BB962C8B-B14F-4D97-AF65-F5344CB8AC3E}">
        <p14:creationId xmlns:p14="http://schemas.microsoft.com/office/powerpoint/2010/main" val="3813793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94628"/>
            <a:ext cx="8520600" cy="572700"/>
          </a:xfrm>
        </p:spPr>
        <p:txBody>
          <a:bodyPr>
            <a:normAutofit/>
          </a:bodyPr>
          <a:lstStyle/>
          <a:p>
            <a:r>
              <a:rPr lang="en-US" sz="2400" b="1" dirty="0"/>
              <a:t>Argumentation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11699" y="890135"/>
            <a:ext cx="8651547" cy="32060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</a:rPr>
              <a:t>Address your clearly-defined research question / problem statement</a:t>
            </a:r>
          </a:p>
          <a:p>
            <a:pPr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</a:rPr>
              <a:t>Don’t over claim: make assertions based on the data</a:t>
            </a:r>
          </a:p>
          <a:p>
            <a:pPr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</a:rPr>
              <a:t>Take a position: don’t equivocate</a:t>
            </a:r>
          </a:p>
          <a:p>
            <a:pPr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</a:rPr>
              <a:t>Communicate areas of uncertainty / ambiguity</a:t>
            </a:r>
          </a:p>
          <a:p>
            <a:pPr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</a:rPr>
              <a:t>Be up front about the limitations of your analysis</a:t>
            </a:r>
          </a:p>
          <a:p>
            <a:pPr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</a:rPr>
              <a:t>Avoid jargon</a:t>
            </a:r>
          </a:p>
          <a:p>
            <a:pPr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Present the main point first, don’t bury the lead</a:t>
            </a:r>
          </a:p>
          <a:p>
            <a:pPr lvl="1">
              <a:spcAft>
                <a:spcPts val="1000"/>
              </a:spcAft>
              <a:buClr>
                <a:srgbClr val="FF6600"/>
              </a:buClr>
            </a:pPr>
            <a:r>
              <a:rPr lang="en-US" sz="1800" b="1" i="1" dirty="0">
                <a:solidFill>
                  <a:schemeClr val="dk1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What’s the takeaway?</a:t>
            </a:r>
          </a:p>
        </p:txBody>
      </p:sp>
    </p:spTree>
    <p:extLst>
      <p:ext uri="{BB962C8B-B14F-4D97-AF65-F5344CB8AC3E}">
        <p14:creationId xmlns:p14="http://schemas.microsoft.com/office/powerpoint/2010/main" val="4178979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94628"/>
            <a:ext cx="8520600" cy="572700"/>
          </a:xfrm>
        </p:spPr>
        <p:txBody>
          <a:bodyPr>
            <a:normAutofit/>
          </a:bodyPr>
          <a:lstStyle/>
          <a:p>
            <a:r>
              <a:rPr lang="en-US" sz="2400" b="1" dirty="0"/>
              <a:t>Presentation flow</a:t>
            </a:r>
          </a:p>
        </p:txBody>
      </p:sp>
      <p:sp>
        <p:nvSpPr>
          <p:cNvPr id="3" name="Rectangle 2"/>
          <p:cNvSpPr/>
          <p:nvPr/>
        </p:nvSpPr>
        <p:spPr>
          <a:xfrm>
            <a:off x="311699" y="890135"/>
            <a:ext cx="8651547" cy="2395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+mj-lt"/>
              <a:buAutoNum type="arabicPeriod"/>
            </a:pPr>
            <a:r>
              <a:rPr lang="en-US" sz="1800" dirty="0">
                <a:solidFill>
                  <a:schemeClr val="dk1"/>
                </a:solidFill>
              </a:rPr>
              <a:t>Problem statement</a:t>
            </a:r>
          </a:p>
          <a:p>
            <a:pPr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+mj-lt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Outline topics and objectives of presentation</a:t>
            </a:r>
          </a:p>
          <a:p>
            <a:pPr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+mj-lt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Key Findings and Significance</a:t>
            </a:r>
          </a:p>
          <a:p>
            <a:pPr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+mj-lt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Methods</a:t>
            </a:r>
          </a:p>
          <a:p>
            <a:pPr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+mj-lt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Limitations / Caveats</a:t>
            </a:r>
          </a:p>
          <a:p>
            <a:pPr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+mj-lt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Conclusions + Next Steps</a:t>
            </a:r>
          </a:p>
        </p:txBody>
      </p:sp>
    </p:spTree>
    <p:extLst>
      <p:ext uri="{BB962C8B-B14F-4D97-AF65-F5344CB8AC3E}">
        <p14:creationId xmlns:p14="http://schemas.microsoft.com/office/powerpoint/2010/main" val="4093505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94628"/>
            <a:ext cx="8520600" cy="572700"/>
          </a:xfrm>
        </p:spPr>
        <p:txBody>
          <a:bodyPr>
            <a:normAutofit/>
          </a:bodyPr>
          <a:lstStyle/>
          <a:p>
            <a:r>
              <a:rPr lang="en-US" sz="2400" b="1" dirty="0"/>
              <a:t>Visualization Common Mistakes</a:t>
            </a:r>
          </a:p>
        </p:txBody>
      </p:sp>
      <p:sp>
        <p:nvSpPr>
          <p:cNvPr id="3" name="Rectangle 2"/>
          <p:cNvSpPr/>
          <p:nvPr/>
        </p:nvSpPr>
        <p:spPr>
          <a:xfrm>
            <a:off x="311699" y="890135"/>
            <a:ext cx="4908887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</a:rPr>
              <a:t>Bad data</a:t>
            </a:r>
          </a:p>
          <a:p>
            <a:pPr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Inappropriate choice of chart type</a:t>
            </a:r>
          </a:p>
          <a:p>
            <a:pPr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Too much data / detail</a:t>
            </a:r>
          </a:p>
          <a:p>
            <a:pPr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Wrong scales </a:t>
            </a:r>
          </a:p>
          <a:p>
            <a:pPr marL="457200"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dk1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Scale clipping (y-axis does not start at 0) </a:t>
            </a:r>
          </a:p>
          <a:p>
            <a:pPr marL="457200"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dk1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Distorted y-axes suggesting correlation</a:t>
            </a:r>
          </a:p>
          <a:p>
            <a:pPr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Inverted axis</a:t>
            </a:r>
          </a:p>
          <a:p>
            <a:pPr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Misleading colors</a:t>
            </a:r>
          </a:p>
          <a:p>
            <a:pPr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Overenthusiastic use of 3D in charts</a:t>
            </a:r>
          </a:p>
          <a:p>
            <a:pPr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endParaRPr lang="en-US" sz="1800" dirty="0">
              <a:solidFill>
                <a:schemeClr val="dk1"/>
              </a:solidFill>
              <a:latin typeface="+mj-lt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C900B2-0AC3-4EE3-AD8B-9365040CE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098" y="923877"/>
            <a:ext cx="3771202" cy="3544788"/>
          </a:xfrm>
          <a:prstGeom prst="rect">
            <a:avLst/>
          </a:prstGeom>
        </p:spPr>
      </p:pic>
      <p:sp>
        <p:nvSpPr>
          <p:cNvPr id="5" name="Shape 555">
            <a:extLst>
              <a:ext uri="{FF2B5EF4-FFF2-40B4-BE49-F238E27FC236}">
                <a16:creationId xmlns:a16="http://schemas.microsoft.com/office/drawing/2014/main" id="{AEBA9F88-CAFD-42E2-895A-807198A72EDE}"/>
              </a:ext>
            </a:extLst>
          </p:cNvPr>
          <p:cNvSpPr txBox="1"/>
          <p:nvPr/>
        </p:nvSpPr>
        <p:spPr>
          <a:xfrm>
            <a:off x="7087828" y="4391592"/>
            <a:ext cx="2056172" cy="2960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Source: Business Insider</a:t>
            </a:r>
          </a:p>
        </p:txBody>
      </p:sp>
      <p:sp>
        <p:nvSpPr>
          <p:cNvPr id="6" name="Shape 555">
            <a:extLst>
              <a:ext uri="{FF2B5EF4-FFF2-40B4-BE49-F238E27FC236}">
                <a16:creationId xmlns:a16="http://schemas.microsoft.com/office/drawing/2014/main" id="{E6D759C5-0773-4DEC-8ACF-46C503F9C2B5}"/>
              </a:ext>
            </a:extLst>
          </p:cNvPr>
          <p:cNvSpPr txBox="1"/>
          <p:nvPr/>
        </p:nvSpPr>
        <p:spPr>
          <a:xfrm>
            <a:off x="5352265" y="580978"/>
            <a:ext cx="2056172" cy="2960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b="1" dirty="0"/>
              <a:t>Inverted axis:</a:t>
            </a:r>
          </a:p>
        </p:txBody>
      </p:sp>
    </p:spTree>
    <p:extLst>
      <p:ext uri="{BB962C8B-B14F-4D97-AF65-F5344CB8AC3E}">
        <p14:creationId xmlns:p14="http://schemas.microsoft.com/office/powerpoint/2010/main" val="1411994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94628"/>
            <a:ext cx="8520600" cy="572700"/>
          </a:xfrm>
        </p:spPr>
        <p:txBody>
          <a:bodyPr>
            <a:normAutofit/>
          </a:bodyPr>
          <a:lstStyle/>
          <a:p>
            <a:r>
              <a:rPr lang="en-US" sz="2400" b="1" dirty="0"/>
              <a:t>No-no: Manipulating y-axes to suggest correlation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12D19E-D0EB-4CAA-B908-A0CBA11C6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40" y="867328"/>
            <a:ext cx="7632632" cy="3848386"/>
          </a:xfrm>
          <a:prstGeom prst="rect">
            <a:avLst/>
          </a:prstGeom>
        </p:spPr>
      </p:pic>
      <p:sp>
        <p:nvSpPr>
          <p:cNvPr id="6" name="Shape 555">
            <a:extLst>
              <a:ext uri="{FF2B5EF4-FFF2-40B4-BE49-F238E27FC236}">
                <a16:creationId xmlns:a16="http://schemas.microsoft.com/office/drawing/2014/main" id="{181873AE-EC00-40DB-B307-893BB0AA5698}"/>
              </a:ext>
            </a:extLst>
          </p:cNvPr>
          <p:cNvSpPr txBox="1"/>
          <p:nvPr/>
        </p:nvSpPr>
        <p:spPr>
          <a:xfrm>
            <a:off x="151311" y="4162342"/>
            <a:ext cx="2793907" cy="5464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Source: www.tylervigen.com</a:t>
            </a:r>
          </a:p>
        </p:txBody>
      </p:sp>
    </p:spTree>
    <p:extLst>
      <p:ext uri="{BB962C8B-B14F-4D97-AF65-F5344CB8AC3E}">
        <p14:creationId xmlns:p14="http://schemas.microsoft.com/office/powerpoint/2010/main" val="1300611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69468"/>
            <a:ext cx="8520600" cy="572700"/>
          </a:xfrm>
        </p:spPr>
        <p:txBody>
          <a:bodyPr>
            <a:normAutofit/>
          </a:bodyPr>
          <a:lstStyle/>
          <a:p>
            <a:r>
              <a:rPr lang="en-US" sz="2400" b="1" dirty="0"/>
              <a:t>Workshop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311700" y="842168"/>
            <a:ext cx="6739808" cy="34164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400"/>
              </a:spcAft>
              <a:buClr>
                <a:srgbClr val="FF66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1 minute: Humor</a:t>
            </a:r>
          </a:p>
          <a:p>
            <a:pPr>
              <a:lnSpc>
                <a:spcPct val="100000"/>
              </a:lnSpc>
              <a:spcAft>
                <a:spcPts val="1400"/>
              </a:spcAft>
              <a:buClr>
                <a:srgbClr val="FF66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60 minutes : Introduction &amp; demo</a:t>
            </a:r>
          </a:p>
          <a:p>
            <a:pPr>
              <a:lnSpc>
                <a:spcPct val="100000"/>
              </a:lnSpc>
              <a:spcAft>
                <a:spcPts val="1400"/>
              </a:spcAft>
              <a:buClr>
                <a:srgbClr val="FF6600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120 minutes : Hands-on exercise</a:t>
            </a:r>
          </a:p>
          <a:p>
            <a:pPr>
              <a:lnSpc>
                <a:spcPct val="100000"/>
              </a:lnSpc>
              <a:spcAft>
                <a:spcPts val="1400"/>
              </a:spcAft>
              <a:buClr>
                <a:srgbClr val="FF6600"/>
              </a:buClr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Aft>
                <a:spcPts val="1400"/>
              </a:spcAft>
              <a:buClr>
                <a:srgbClr val="FF6600"/>
              </a:buClr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18484E-E5F8-440A-9AF9-68930528A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86096"/>
            <a:ext cx="3177431" cy="13449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004589-A920-4E08-B169-00BA49E2A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749" y="3469358"/>
            <a:ext cx="1204793" cy="1204793"/>
          </a:xfrm>
          <a:prstGeom prst="rect">
            <a:avLst/>
          </a:prstGeom>
        </p:spPr>
      </p:pic>
      <p:pic>
        <p:nvPicPr>
          <p:cNvPr id="15" name="Picture 2" descr="Image result for xkcd data visualization">
            <a:extLst>
              <a:ext uri="{FF2B5EF4-FFF2-40B4-BE49-F238E27FC236}">
                <a16:creationId xmlns:a16="http://schemas.microsoft.com/office/drawing/2014/main" id="{11F0EEAC-24C7-4080-BD87-C51F31850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500" y="426585"/>
            <a:ext cx="4662141" cy="403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997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94628"/>
            <a:ext cx="8520600" cy="572700"/>
          </a:xfrm>
        </p:spPr>
        <p:txBody>
          <a:bodyPr>
            <a:normAutofit/>
          </a:bodyPr>
          <a:lstStyle/>
          <a:p>
            <a:r>
              <a:rPr lang="en-US" sz="2400" b="1" dirty="0"/>
              <a:t>Use appropriate color scaling…</a:t>
            </a:r>
          </a:p>
        </p:txBody>
      </p:sp>
      <p:pic>
        <p:nvPicPr>
          <p:cNvPr id="7" name="Shape 753">
            <a:extLst>
              <a:ext uri="{FF2B5EF4-FFF2-40B4-BE49-F238E27FC236}">
                <a16:creationId xmlns:a16="http://schemas.microsoft.com/office/drawing/2014/main" id="{5B9D6F08-3A63-4758-86D4-041328BD9C5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2450" y="1488010"/>
            <a:ext cx="4301150" cy="2860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754">
            <a:extLst>
              <a:ext uri="{FF2B5EF4-FFF2-40B4-BE49-F238E27FC236}">
                <a16:creationId xmlns:a16="http://schemas.microsoft.com/office/drawing/2014/main" id="{76900639-5514-49C9-BC9A-54E8C044F7F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7825" y="1013137"/>
            <a:ext cx="3390900" cy="381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7364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94628"/>
            <a:ext cx="8520600" cy="572700"/>
          </a:xfrm>
        </p:spPr>
        <p:txBody>
          <a:bodyPr>
            <a:normAutofit/>
          </a:bodyPr>
          <a:lstStyle/>
          <a:p>
            <a:r>
              <a:rPr lang="en-US" sz="2400" b="1" dirty="0"/>
              <a:t>Visualization Best Practices</a:t>
            </a:r>
          </a:p>
        </p:txBody>
      </p:sp>
      <p:sp>
        <p:nvSpPr>
          <p:cNvPr id="3" name="Rectangle 2"/>
          <p:cNvSpPr/>
          <p:nvPr/>
        </p:nvSpPr>
        <p:spPr>
          <a:xfrm>
            <a:off x="311699" y="890135"/>
            <a:ext cx="8651547" cy="3611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</a:rPr>
              <a:t>Stay focused on problem statement, audience, message</a:t>
            </a:r>
          </a:p>
          <a:p>
            <a:pPr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Emphasize key takeaways</a:t>
            </a:r>
          </a:p>
          <a:p>
            <a:pPr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KISS: less is more</a:t>
            </a:r>
          </a:p>
          <a:p>
            <a:pPr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Provide context and visual cues</a:t>
            </a:r>
          </a:p>
          <a:p>
            <a:pPr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Minimize text</a:t>
            </a:r>
          </a:p>
          <a:p>
            <a:pPr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Flow from big picture summary to details</a:t>
            </a:r>
          </a:p>
          <a:p>
            <a:pPr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Don’t mix exploration and explanation</a:t>
            </a:r>
          </a:p>
          <a:p>
            <a:pPr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Consistent layout, colors, fonts</a:t>
            </a:r>
          </a:p>
          <a:p>
            <a:pPr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Maps are cool 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Quattrocento Sans"/>
                <a:cs typeface="Quattrocento Sans"/>
                <a:sym typeface="Wingdings" panose="05000000000000000000" pitchFamily="2" charset="2"/>
              </a:rPr>
              <a:t> </a:t>
            </a:r>
            <a:r>
              <a:rPr lang="en-US" sz="1800" dirty="0">
                <a:solidFill>
                  <a:schemeClr val="dk1"/>
                </a:solidFill>
                <a:ea typeface="Quattrocento Sans"/>
                <a:cs typeface="Quattrocento Sans"/>
                <a:sym typeface="Quattrocento Sans"/>
              </a:rPr>
              <a:t>(when appropriate) </a:t>
            </a:r>
          </a:p>
        </p:txBody>
      </p:sp>
    </p:spTree>
    <p:extLst>
      <p:ext uri="{BB962C8B-B14F-4D97-AF65-F5344CB8AC3E}">
        <p14:creationId xmlns:p14="http://schemas.microsoft.com/office/powerpoint/2010/main" val="327636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B82E6D3-D1E5-4F07-9E90-537E03ECF483}"/>
              </a:ext>
            </a:extLst>
          </p:cNvPr>
          <p:cNvSpPr txBox="1"/>
          <p:nvPr/>
        </p:nvSpPr>
        <p:spPr>
          <a:xfrm>
            <a:off x="882503" y="4657060"/>
            <a:ext cx="6943060" cy="3615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94628"/>
            <a:ext cx="8520600" cy="572700"/>
          </a:xfrm>
        </p:spPr>
        <p:txBody>
          <a:bodyPr>
            <a:normAutofit/>
          </a:bodyPr>
          <a:lstStyle/>
          <a:p>
            <a:r>
              <a:rPr lang="en-US" sz="2400" b="1" dirty="0"/>
              <a:t>Designing for Perception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11699" y="890135"/>
            <a:ext cx="8651547" cy="1051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472"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ea typeface="Quattrocento Sans"/>
                <a:cs typeface="Quattrocento Sans"/>
                <a:sym typeface="Quattrocento Sans"/>
              </a:rPr>
              <a:t>Use knowledge of how people perceive images to help design visuals that improve cognition</a:t>
            </a:r>
          </a:p>
          <a:p>
            <a:pPr marL="347472"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ea typeface="Quattrocento Sans"/>
                <a:cs typeface="Quattrocento Sans"/>
                <a:sym typeface="Quattrocento Sans"/>
              </a:rPr>
              <a:t>Design for ease + speed of comprehension, not how ‘cool’ the visual is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1E3280FB-DD0F-46A1-8501-7595003A7A9C}"/>
              </a:ext>
            </a:extLst>
          </p:cNvPr>
          <p:cNvSpPr/>
          <p:nvPr/>
        </p:nvSpPr>
        <p:spPr>
          <a:xfrm rot="10800000">
            <a:off x="1169581" y="2296633"/>
            <a:ext cx="2817628" cy="2073348"/>
          </a:xfrm>
          <a:prstGeom prst="triangl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84394-8ABF-4A83-934E-E172C1875E32}"/>
              </a:ext>
            </a:extLst>
          </p:cNvPr>
          <p:cNvSpPr txBox="1"/>
          <p:nvPr/>
        </p:nvSpPr>
        <p:spPr>
          <a:xfrm>
            <a:off x="1169580" y="2381697"/>
            <a:ext cx="281762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Position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Color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Size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Shape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AA637A-5DC1-49E0-B36D-FEF4FF352644}"/>
              </a:ext>
            </a:extLst>
          </p:cNvPr>
          <p:cNvSpPr txBox="1"/>
          <p:nvPr/>
        </p:nvSpPr>
        <p:spPr>
          <a:xfrm>
            <a:off x="1169580" y="1941705"/>
            <a:ext cx="2817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Hierarchy of Perception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460DAE8-EA5E-4822-819E-CAD25C1450E7}"/>
              </a:ext>
            </a:extLst>
          </p:cNvPr>
          <p:cNvCxnSpPr/>
          <p:nvPr/>
        </p:nvCxnSpPr>
        <p:spPr>
          <a:xfrm>
            <a:off x="882502" y="2296633"/>
            <a:ext cx="0" cy="20733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BFAE0EA-C930-422B-934F-53D226BF6C89}"/>
              </a:ext>
            </a:extLst>
          </p:cNvPr>
          <p:cNvSpPr txBox="1"/>
          <p:nvPr/>
        </p:nvSpPr>
        <p:spPr>
          <a:xfrm rot="16200000">
            <a:off x="-207051" y="2892056"/>
            <a:ext cx="1871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Importance</a:t>
            </a:r>
          </a:p>
        </p:txBody>
      </p:sp>
      <p:pic>
        <p:nvPicPr>
          <p:cNvPr id="1026" name="Picture 2" descr="https://image.slidesharecdn.com/basiccolortheoryforpresentationdesignpart2-150930121050-lva1-app6892/95/slide-44-1024.jpg">
            <a:extLst>
              <a:ext uri="{FF2B5EF4-FFF2-40B4-BE49-F238E27FC236}">
                <a16:creationId xmlns:a16="http://schemas.microsoft.com/office/drawing/2014/main" id="{D7C1D36C-56BD-46F4-BC96-57EB627F8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472" y="2110278"/>
            <a:ext cx="4044295" cy="30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D127E2-BC6A-4132-8832-3A75EA4CC0CB}"/>
              </a:ext>
            </a:extLst>
          </p:cNvPr>
          <p:cNvSpPr txBox="1"/>
          <p:nvPr/>
        </p:nvSpPr>
        <p:spPr>
          <a:xfrm>
            <a:off x="5436780" y="1941705"/>
            <a:ext cx="2817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Color Wheel</a:t>
            </a:r>
          </a:p>
        </p:txBody>
      </p:sp>
    </p:spTree>
    <p:extLst>
      <p:ext uri="{BB962C8B-B14F-4D97-AF65-F5344CB8AC3E}">
        <p14:creationId xmlns:p14="http://schemas.microsoft.com/office/powerpoint/2010/main" val="1895652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2C5D6F3-36DA-4ECD-903B-E213DC492391}"/>
              </a:ext>
            </a:extLst>
          </p:cNvPr>
          <p:cNvSpPr txBox="1"/>
          <p:nvPr/>
        </p:nvSpPr>
        <p:spPr>
          <a:xfrm>
            <a:off x="903767" y="4614530"/>
            <a:ext cx="6539024" cy="3934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94628"/>
            <a:ext cx="8520600" cy="572700"/>
          </a:xfrm>
        </p:spPr>
        <p:txBody>
          <a:bodyPr>
            <a:normAutofit/>
          </a:bodyPr>
          <a:lstStyle/>
          <a:p>
            <a:r>
              <a:rPr lang="en-US" sz="2400" b="1" dirty="0"/>
              <a:t>Principles of Design</a:t>
            </a:r>
          </a:p>
        </p:txBody>
      </p:sp>
      <p:pic>
        <p:nvPicPr>
          <p:cNvPr id="2050" name="Picture 2" descr="https://i.pinimg.com/736x/f1/a8/0c/f1a80c9ef2745f517232639a594e1804--elements-and-principles-elements-of-design.jpg">
            <a:extLst>
              <a:ext uri="{FF2B5EF4-FFF2-40B4-BE49-F238E27FC236}">
                <a16:creationId xmlns:a16="http://schemas.microsoft.com/office/drawing/2014/main" id="{BBCD7E19-F8A9-414C-A16D-01B50D7F9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525" y="-1265271"/>
            <a:ext cx="5012475" cy="648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2.bp.blogspot.com/-3cAaMG8zBto/V6m6DkDFQ1I/AAAAAAAAHt4/hgWXOY-Zik4UAubsHoKDBO1nkaluLNY9ACLcB/s1600/principles-of-design.jpg">
            <a:extLst>
              <a:ext uri="{FF2B5EF4-FFF2-40B4-BE49-F238E27FC236}">
                <a16:creationId xmlns:a16="http://schemas.microsoft.com/office/drawing/2014/main" id="{573D113C-1853-4887-A22B-B47C29F8E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08" y="1275906"/>
            <a:ext cx="4099376" cy="273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919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B82E6D3-D1E5-4F07-9E90-537E03ECF483}"/>
              </a:ext>
            </a:extLst>
          </p:cNvPr>
          <p:cNvSpPr txBox="1"/>
          <p:nvPr/>
        </p:nvSpPr>
        <p:spPr>
          <a:xfrm>
            <a:off x="882503" y="4657060"/>
            <a:ext cx="6943060" cy="3615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94628"/>
            <a:ext cx="8520600" cy="572700"/>
          </a:xfrm>
        </p:spPr>
        <p:txBody>
          <a:bodyPr>
            <a:normAutofit/>
          </a:bodyPr>
          <a:lstStyle/>
          <a:p>
            <a:r>
              <a:rPr lang="en-US" sz="2400" b="1" dirty="0"/>
              <a:t>Conception and mental models</a:t>
            </a:r>
          </a:p>
        </p:txBody>
      </p:sp>
      <p:sp>
        <p:nvSpPr>
          <p:cNvPr id="3" name="Rectangle 2"/>
          <p:cNvSpPr/>
          <p:nvPr/>
        </p:nvSpPr>
        <p:spPr>
          <a:xfrm>
            <a:off x="311700" y="890135"/>
            <a:ext cx="4161765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Conceptual processing</a:t>
            </a:r>
            <a:endParaRPr lang="en-US" dirty="0"/>
          </a:p>
          <a:p>
            <a:pPr marL="285750" indent="-285750">
              <a:buClr>
                <a:srgbClr val="FF6600"/>
              </a:buClr>
              <a:buFont typeface="Wingdings" panose="05000000000000000000" pitchFamily="2" charset="2"/>
              <a:buChar char="§"/>
            </a:pPr>
            <a:r>
              <a:rPr lang="en-US" dirty="0"/>
              <a:t>Perception flows from general to specific</a:t>
            </a:r>
          </a:p>
          <a:p>
            <a:pPr marL="285750" indent="-285750">
              <a:buClr>
                <a:srgbClr val="FF6600"/>
              </a:buClr>
              <a:buFont typeface="Wingdings" panose="05000000000000000000" pitchFamily="2" charset="2"/>
              <a:buChar char="§"/>
            </a:pPr>
            <a:r>
              <a:rPr lang="en-US" dirty="0"/>
              <a:t>Unconscious influences from expectations, beliefs, biases, and experience.</a:t>
            </a:r>
          </a:p>
          <a:p>
            <a:pPr marL="285750" indent="-285750">
              <a:buClr>
                <a:srgbClr val="FF6600"/>
              </a:buClr>
              <a:buFont typeface="Wingdings" panose="05000000000000000000" pitchFamily="2" charset="2"/>
              <a:buChar char="§"/>
            </a:pPr>
            <a:r>
              <a:rPr lang="en-US" b="1" i="1" dirty="0"/>
              <a:t>Interpretation can be altered by motivation</a:t>
            </a:r>
            <a:endParaRPr lang="en-US" i="1" dirty="0"/>
          </a:p>
          <a:p>
            <a:endParaRPr lang="en-US" i="1" dirty="0"/>
          </a:p>
          <a:p>
            <a:endParaRPr lang="en-US" dirty="0"/>
          </a:p>
        </p:txBody>
      </p:sp>
      <p:pic>
        <p:nvPicPr>
          <p:cNvPr id="3074" name="Picture 2" descr="https://krishkeya.files.wordpress.com/2013/01/elephant-and-blind-men.jpg">
            <a:extLst>
              <a:ext uri="{FF2B5EF4-FFF2-40B4-BE49-F238E27FC236}">
                <a16:creationId xmlns:a16="http://schemas.microsoft.com/office/drawing/2014/main" id="{7D1BE555-C455-4671-849E-8604AD284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030" y="2429354"/>
            <a:ext cx="3620751" cy="2714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1F1AC1C-FBA8-43E7-B260-1C337767D611}"/>
              </a:ext>
            </a:extLst>
          </p:cNvPr>
          <p:cNvSpPr/>
          <p:nvPr/>
        </p:nvSpPr>
        <p:spPr>
          <a:xfrm>
            <a:off x="4473465" y="890135"/>
            <a:ext cx="467053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Mental models</a:t>
            </a:r>
            <a:endParaRPr lang="en-US" dirty="0"/>
          </a:p>
          <a:p>
            <a:pPr marL="285750" indent="-285750">
              <a:buClr>
                <a:srgbClr val="FF6600"/>
              </a:buClr>
              <a:buFont typeface="Wingdings" panose="05000000000000000000" pitchFamily="2" charset="2"/>
              <a:buChar char="§"/>
            </a:pPr>
            <a:r>
              <a:rPr lang="en-US" dirty="0"/>
              <a:t>Language communicates using definitions and models built from shared experiences, expectations, and context</a:t>
            </a:r>
          </a:p>
          <a:p>
            <a:pPr marL="285750" indent="-285750">
              <a:buClr>
                <a:srgbClr val="FF6600"/>
              </a:buClr>
              <a:buFont typeface="Wingdings" panose="05000000000000000000" pitchFamily="2" charset="2"/>
              <a:buChar char="§"/>
            </a:pPr>
            <a:r>
              <a:rPr lang="en-US" dirty="0"/>
              <a:t>Mental models allow us to quickly communicate a concept with minimal definition</a:t>
            </a:r>
          </a:p>
          <a:p>
            <a:pPr>
              <a:buClr>
                <a:srgbClr val="FF6600"/>
              </a:buClr>
            </a:pPr>
            <a:r>
              <a:rPr lang="en-US" b="1" dirty="0"/>
              <a:t>Need to provide context / prime viewers</a:t>
            </a:r>
          </a:p>
          <a:p>
            <a:endParaRPr lang="en-US" dirty="0"/>
          </a:p>
        </p:txBody>
      </p:sp>
      <p:pic>
        <p:nvPicPr>
          <p:cNvPr id="3076" name="Picture 4" descr="Image result for biased interpret">
            <a:extLst>
              <a:ext uri="{FF2B5EF4-FFF2-40B4-BE49-F238E27FC236}">
                <a16:creationId xmlns:a16="http://schemas.microsoft.com/office/drawing/2014/main" id="{6CA635A1-64B3-4696-941C-0DBF3F5A6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92" y="2591064"/>
            <a:ext cx="4250180" cy="239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240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94628"/>
            <a:ext cx="8520600" cy="572700"/>
          </a:xfrm>
        </p:spPr>
        <p:txBody>
          <a:bodyPr>
            <a:normAutofit/>
          </a:bodyPr>
          <a:lstStyle/>
          <a:p>
            <a:r>
              <a:rPr lang="en-US" sz="2400" b="1" dirty="0"/>
              <a:t>Visualize for comprehension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2EB1D2-D1DE-47BF-B9EC-887041EF0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619" y="1701208"/>
            <a:ext cx="2164462" cy="15173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167978-3AD4-4084-BC7E-61BF39ED6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867328"/>
            <a:ext cx="3368085" cy="3632397"/>
          </a:xfrm>
          <a:prstGeom prst="rect">
            <a:avLst/>
          </a:prstGeom>
        </p:spPr>
      </p:pic>
      <p:sp>
        <p:nvSpPr>
          <p:cNvPr id="6" name="Shape 555">
            <a:extLst>
              <a:ext uri="{FF2B5EF4-FFF2-40B4-BE49-F238E27FC236}">
                <a16:creationId xmlns:a16="http://schemas.microsoft.com/office/drawing/2014/main" id="{9AD78741-582C-4AB6-876D-7E8EB65774D8}"/>
              </a:ext>
            </a:extLst>
          </p:cNvPr>
          <p:cNvSpPr txBox="1"/>
          <p:nvPr/>
        </p:nvSpPr>
        <p:spPr>
          <a:xfrm>
            <a:off x="151311" y="4338084"/>
            <a:ext cx="2793907" cy="3707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Source: Univ. of Washington</a:t>
            </a:r>
          </a:p>
        </p:txBody>
      </p:sp>
    </p:spTree>
    <p:extLst>
      <p:ext uri="{BB962C8B-B14F-4D97-AF65-F5344CB8AC3E}">
        <p14:creationId xmlns:p14="http://schemas.microsoft.com/office/powerpoint/2010/main" val="3198577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-85060"/>
            <a:ext cx="8520600" cy="795391"/>
          </a:xfrm>
        </p:spPr>
        <p:txBody>
          <a:bodyPr>
            <a:normAutofit fontScale="90000"/>
          </a:bodyPr>
          <a:lstStyle/>
          <a:p>
            <a:r>
              <a:rPr lang="en-US" sz="2400" b="1" dirty="0"/>
              <a:t>Branding: </a:t>
            </a:r>
            <a:r>
              <a:rPr lang="en-US" sz="2400" dirty="0"/>
              <a:t>Consistency, professionalism, emotional connection, association with culture or activity, name recognition</a:t>
            </a:r>
            <a:endParaRPr lang="en-US" sz="2400" b="1" dirty="0"/>
          </a:p>
        </p:txBody>
      </p:sp>
      <p:sp>
        <p:nvSpPr>
          <p:cNvPr id="6" name="Shape 555">
            <a:extLst>
              <a:ext uri="{FF2B5EF4-FFF2-40B4-BE49-F238E27FC236}">
                <a16:creationId xmlns:a16="http://schemas.microsoft.com/office/drawing/2014/main" id="{9AD78741-582C-4AB6-876D-7E8EB65774D8}"/>
              </a:ext>
            </a:extLst>
          </p:cNvPr>
          <p:cNvSpPr txBox="1"/>
          <p:nvPr/>
        </p:nvSpPr>
        <p:spPr>
          <a:xfrm>
            <a:off x="151311" y="4338084"/>
            <a:ext cx="2793907" cy="3707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Source: Univ. of Washington</a:t>
            </a:r>
          </a:p>
        </p:txBody>
      </p:sp>
      <p:pic>
        <p:nvPicPr>
          <p:cNvPr id="5122" name="Picture 2" descr="https://2.bp.blogspot.com/-sBnIcevk43s/VsX2-pfrH1I/AAAAAAAAALo/9QyMiOQPAsc/s1600/Branding-Guidelines21.jpg">
            <a:extLst>
              <a:ext uri="{FF2B5EF4-FFF2-40B4-BE49-F238E27FC236}">
                <a16:creationId xmlns:a16="http://schemas.microsoft.com/office/drawing/2014/main" id="{7F6F445E-8813-4491-965F-24CF17B5B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150"/>
            <a:ext cx="9144000" cy="445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869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94628"/>
            <a:ext cx="8520600" cy="572700"/>
          </a:xfrm>
        </p:spPr>
        <p:txBody>
          <a:bodyPr>
            <a:normAutofit/>
          </a:bodyPr>
          <a:lstStyle/>
          <a:p>
            <a:r>
              <a:rPr lang="en-US" sz="2400" b="1" dirty="0"/>
              <a:t>Perception Best Practices</a:t>
            </a:r>
          </a:p>
        </p:txBody>
      </p:sp>
      <p:sp>
        <p:nvSpPr>
          <p:cNvPr id="3" name="Rectangle 2"/>
          <p:cNvSpPr/>
          <p:nvPr/>
        </p:nvSpPr>
        <p:spPr>
          <a:xfrm>
            <a:off x="311699" y="890135"/>
            <a:ext cx="8651547" cy="2267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</a:rPr>
              <a:t>Top-down processing flow: general to specific</a:t>
            </a:r>
          </a:p>
          <a:p>
            <a:pPr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ea typeface="Quattrocento Sans"/>
                <a:cs typeface="Quattrocento Sans"/>
                <a:sym typeface="Quattrocento Sans"/>
              </a:rPr>
              <a:t>Prime viewers to use same mental models</a:t>
            </a:r>
          </a:p>
          <a:p>
            <a:pPr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ea typeface="Quattrocento Sans"/>
                <a:cs typeface="Quattrocento Sans"/>
                <a:sym typeface="Quattrocento Sans"/>
              </a:rPr>
              <a:t>Clean, balanced design helps to convey key takeaways</a:t>
            </a:r>
          </a:p>
          <a:p>
            <a:pPr marL="347472"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ea typeface="Quattrocento Sans"/>
                <a:cs typeface="Quattrocento Sans"/>
                <a:sym typeface="Quattrocento Sans"/>
              </a:rPr>
              <a:t>Strategic use of color: warm/cold colors, red = warning!, color blindness (red/green, combine colors with symbols)</a:t>
            </a:r>
          </a:p>
          <a:p>
            <a:pPr marL="347472"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ea typeface="Quattrocento Sans"/>
                <a:cs typeface="Quattrocento Sans"/>
                <a:sym typeface="Quattrocento Sans"/>
              </a:rPr>
              <a:t>Visual branding: standard color scheme, typography, layout</a:t>
            </a:r>
          </a:p>
        </p:txBody>
      </p:sp>
    </p:spTree>
    <p:extLst>
      <p:ext uri="{BB962C8B-B14F-4D97-AF65-F5344CB8AC3E}">
        <p14:creationId xmlns:p14="http://schemas.microsoft.com/office/powerpoint/2010/main" val="1726220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94628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sz="2700" b="1" dirty="0"/>
              <a:t>Communicating Complexity</a:t>
            </a:r>
            <a:br>
              <a:rPr lang="en-US" sz="2400" b="1" dirty="0"/>
            </a:br>
            <a:endParaRPr lang="en-US" sz="2400" b="1" dirty="0"/>
          </a:p>
        </p:txBody>
      </p:sp>
      <p:sp>
        <p:nvSpPr>
          <p:cNvPr id="3" name="Rectangle 2"/>
          <p:cNvSpPr/>
          <p:nvPr/>
        </p:nvSpPr>
        <p:spPr>
          <a:xfrm>
            <a:off x="311699" y="890135"/>
            <a:ext cx="4652481" cy="3790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472"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ea typeface="Quattrocento Sans"/>
                <a:cs typeface="Quattrocento Sans"/>
                <a:sym typeface="Quattrocento Sans"/>
              </a:rPr>
              <a:t>Key performance indicators (KPIs)</a:t>
            </a:r>
          </a:p>
          <a:p>
            <a:pPr marL="347472"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ea typeface="Quattrocento Sans"/>
                <a:cs typeface="Quattrocento Sans"/>
                <a:sym typeface="Quattrocento Sans"/>
              </a:rPr>
              <a:t>Simplify information display: ‘At a Glance’</a:t>
            </a:r>
          </a:p>
          <a:p>
            <a:pPr marL="347472"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ea typeface="Quattrocento Sans"/>
                <a:cs typeface="Quattrocento Sans"/>
                <a:sym typeface="Quattrocento Sans"/>
              </a:rPr>
              <a:t>Priority data – top + center location, large size</a:t>
            </a:r>
          </a:p>
          <a:p>
            <a:pPr marL="347472"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ea typeface="Quattrocento Sans"/>
                <a:cs typeface="Quattrocento Sans"/>
                <a:sym typeface="Quattrocento Sans"/>
              </a:rPr>
              <a:t>Conditional events and alarms</a:t>
            </a:r>
          </a:p>
          <a:p>
            <a:pPr marL="347472"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chemeClr val="dk1"/>
                </a:solidFill>
                <a:ea typeface="Quattrocento Sans"/>
                <a:cs typeface="Quattrocento Sans"/>
                <a:sym typeface="Quattrocento Sans"/>
              </a:rPr>
              <a:t>Co-pilot</a:t>
            </a:r>
            <a:endParaRPr lang="en-US" sz="1800" dirty="0">
              <a:solidFill>
                <a:schemeClr val="dk1"/>
              </a:solidFill>
              <a:ea typeface="Quattrocento Sans"/>
              <a:cs typeface="Quattrocento Sans"/>
              <a:sym typeface="Quattrocento Sans"/>
            </a:endParaRPr>
          </a:p>
          <a:p>
            <a:pPr marL="914400"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dk1"/>
                </a:solidFill>
                <a:ea typeface="Quattrocento Sans"/>
                <a:cs typeface="Quattrocento Sans"/>
                <a:sym typeface="Quattrocento Sans"/>
              </a:rPr>
              <a:t>Share workload</a:t>
            </a:r>
          </a:p>
          <a:p>
            <a:pPr marL="914400"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dk1"/>
                </a:solidFill>
                <a:ea typeface="Quattrocento Sans"/>
                <a:cs typeface="Quattrocento Sans"/>
                <a:sym typeface="Quattrocento Sans"/>
              </a:rPr>
              <a:t>Separate / redundant evaluation</a:t>
            </a:r>
          </a:p>
          <a:p>
            <a:pPr marL="347472"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dk1"/>
              </a:solidFill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" name="Shape 555">
            <a:extLst>
              <a:ext uri="{FF2B5EF4-FFF2-40B4-BE49-F238E27FC236}">
                <a16:creationId xmlns:a16="http://schemas.microsoft.com/office/drawing/2014/main" id="{A4DA7D7A-E95E-4F88-9BE8-016BF5130FB8}"/>
              </a:ext>
            </a:extLst>
          </p:cNvPr>
          <p:cNvSpPr txBox="1"/>
          <p:nvPr/>
        </p:nvSpPr>
        <p:spPr>
          <a:xfrm>
            <a:off x="151311" y="4338084"/>
            <a:ext cx="2793907" cy="37074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 dirty="0"/>
              <a:t>Source: Univ. of Washington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9B8AAC-7D43-4A8A-964C-CDE2B21DD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180" y="580978"/>
            <a:ext cx="3984636" cy="401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307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94628"/>
            <a:ext cx="8520600" cy="572700"/>
          </a:xfrm>
        </p:spPr>
        <p:txBody>
          <a:bodyPr>
            <a:normAutofit/>
          </a:bodyPr>
          <a:lstStyle/>
          <a:p>
            <a:r>
              <a:rPr lang="en-US" sz="2400" b="1" dirty="0"/>
              <a:t>Choosing the right chart type</a:t>
            </a:r>
          </a:p>
        </p:txBody>
      </p:sp>
      <p:pic>
        <p:nvPicPr>
          <p:cNvPr id="4" name="Shape 686">
            <a:extLst>
              <a:ext uri="{FF2B5EF4-FFF2-40B4-BE49-F238E27FC236}">
                <a16:creationId xmlns:a16="http://schemas.microsoft.com/office/drawing/2014/main" id="{E318AF7C-710D-4613-8A6A-7A9F684B5BD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4826" y="867328"/>
            <a:ext cx="8194347" cy="42761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2610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94628"/>
            <a:ext cx="8520600" cy="572700"/>
          </a:xfrm>
        </p:spPr>
        <p:txBody>
          <a:bodyPr>
            <a:normAutofit/>
          </a:bodyPr>
          <a:lstStyle/>
          <a:p>
            <a:r>
              <a:rPr lang="en-US" sz="2400" b="1" dirty="0"/>
              <a:t>Objectives</a:t>
            </a:r>
          </a:p>
        </p:txBody>
      </p:sp>
      <p:sp>
        <p:nvSpPr>
          <p:cNvPr id="3" name="Rectangle 2"/>
          <p:cNvSpPr/>
          <p:nvPr/>
        </p:nvSpPr>
        <p:spPr>
          <a:xfrm>
            <a:off x="311700" y="890135"/>
            <a:ext cx="8520600" cy="2652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400"/>
              </a:spcAft>
              <a:buClr>
                <a:srgbClr val="FF6600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Understand frameworks to use visualizations to explore and explain data</a:t>
            </a:r>
          </a:p>
          <a:p>
            <a:pPr marL="285750" indent="-285750">
              <a:spcAft>
                <a:spcPts val="1400"/>
              </a:spcAft>
              <a:buClr>
                <a:srgbClr val="FF6600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Appreciate impact and value of storytelling</a:t>
            </a:r>
          </a:p>
          <a:p>
            <a:pPr marL="285750" indent="-285750">
              <a:spcAft>
                <a:spcPts val="1400"/>
              </a:spcAft>
              <a:buClr>
                <a:srgbClr val="FF6600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‘Best practices’ in visualization and storytelling</a:t>
            </a:r>
          </a:p>
          <a:p>
            <a:pPr marL="285750" indent="-285750">
              <a:spcAft>
                <a:spcPts val="1400"/>
              </a:spcAft>
              <a:buClr>
                <a:srgbClr val="FF6600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Be able to explain key concepts of data visualization</a:t>
            </a:r>
          </a:p>
          <a:p>
            <a:pPr marL="285750" indent="-285750">
              <a:spcAft>
                <a:spcPts val="1400"/>
              </a:spcAft>
              <a:buClr>
                <a:srgbClr val="FF6600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Give constructive critiques on infographics</a:t>
            </a:r>
          </a:p>
          <a:p>
            <a:pPr marL="285750" indent="-285750">
              <a:spcAft>
                <a:spcPts val="1400"/>
              </a:spcAft>
              <a:buClr>
                <a:srgbClr val="FF6600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Practice creating charts in Python</a:t>
            </a:r>
          </a:p>
        </p:txBody>
      </p:sp>
    </p:spTree>
    <p:extLst>
      <p:ext uri="{BB962C8B-B14F-4D97-AF65-F5344CB8AC3E}">
        <p14:creationId xmlns:p14="http://schemas.microsoft.com/office/powerpoint/2010/main" val="11603428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A2DDC5-699E-4CA5-80E6-9DB23FD3E99B}"/>
              </a:ext>
            </a:extLst>
          </p:cNvPr>
          <p:cNvSpPr txBox="1"/>
          <p:nvPr/>
        </p:nvSpPr>
        <p:spPr>
          <a:xfrm>
            <a:off x="648586" y="4506215"/>
            <a:ext cx="7963786" cy="6372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94628"/>
            <a:ext cx="8520600" cy="572700"/>
          </a:xfrm>
        </p:spPr>
        <p:txBody>
          <a:bodyPr>
            <a:normAutofit/>
          </a:bodyPr>
          <a:lstStyle/>
          <a:p>
            <a:r>
              <a:rPr lang="en-US" sz="2400" b="1" dirty="0"/>
              <a:t>Viz Catalogues</a:t>
            </a:r>
          </a:p>
        </p:txBody>
      </p:sp>
      <p:pic>
        <p:nvPicPr>
          <p:cNvPr id="5" name="Shape 718">
            <a:extLst>
              <a:ext uri="{FF2B5EF4-FFF2-40B4-BE49-F238E27FC236}">
                <a16:creationId xmlns:a16="http://schemas.microsoft.com/office/drawing/2014/main" id="{117C130E-4355-47AA-9B74-3080E36BF17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8586" y="1211615"/>
            <a:ext cx="3335999" cy="38419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719">
            <a:extLst>
              <a:ext uri="{FF2B5EF4-FFF2-40B4-BE49-F238E27FC236}">
                <a16:creationId xmlns:a16="http://schemas.microsoft.com/office/drawing/2014/main" id="{8EBF8BC9-464F-4915-AFB2-33F705AED683}"/>
              </a:ext>
            </a:extLst>
          </p:cNvPr>
          <p:cNvSpPr txBox="1"/>
          <p:nvPr/>
        </p:nvSpPr>
        <p:spPr>
          <a:xfrm>
            <a:off x="311699" y="857540"/>
            <a:ext cx="4122077" cy="365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FF6600"/>
                </a:solidFill>
              </a:rPr>
              <a:t>http://www.datavizcatalogue.com/</a:t>
            </a:r>
          </a:p>
        </p:txBody>
      </p:sp>
      <p:pic>
        <p:nvPicPr>
          <p:cNvPr id="7" name="Shape 727">
            <a:extLst>
              <a:ext uri="{FF2B5EF4-FFF2-40B4-BE49-F238E27FC236}">
                <a16:creationId xmlns:a16="http://schemas.microsoft.com/office/drawing/2014/main" id="{78A60FED-EBB0-4FF5-9725-28CAE552A4B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11615"/>
            <a:ext cx="4469036" cy="37506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728">
            <a:extLst>
              <a:ext uri="{FF2B5EF4-FFF2-40B4-BE49-F238E27FC236}">
                <a16:creationId xmlns:a16="http://schemas.microsoft.com/office/drawing/2014/main" id="{4C4057A1-F7FD-4A32-B90E-C36E401FEEF7}"/>
              </a:ext>
            </a:extLst>
          </p:cNvPr>
          <p:cNvSpPr txBox="1"/>
          <p:nvPr/>
        </p:nvSpPr>
        <p:spPr>
          <a:xfrm>
            <a:off x="5699051" y="808863"/>
            <a:ext cx="3009014" cy="44300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dirty="0">
                <a:solidFill>
                  <a:srgbClr val="FF6600"/>
                </a:solidFill>
              </a:rPr>
              <a:t>datavizproject.com</a:t>
            </a:r>
          </a:p>
        </p:txBody>
      </p:sp>
    </p:spTree>
    <p:extLst>
      <p:ext uri="{BB962C8B-B14F-4D97-AF65-F5344CB8AC3E}">
        <p14:creationId xmlns:p14="http://schemas.microsoft.com/office/powerpoint/2010/main" val="2378857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94628"/>
            <a:ext cx="8520600" cy="572700"/>
          </a:xfrm>
        </p:spPr>
        <p:txBody>
          <a:bodyPr>
            <a:normAutofit/>
          </a:bodyPr>
          <a:lstStyle/>
          <a:p>
            <a:r>
              <a:rPr lang="en-US" sz="2400" b="1" dirty="0"/>
              <a:t>Dashboards</a:t>
            </a:r>
          </a:p>
        </p:txBody>
      </p:sp>
      <p:sp>
        <p:nvSpPr>
          <p:cNvPr id="3" name="Rectangle 2"/>
          <p:cNvSpPr/>
          <p:nvPr/>
        </p:nvSpPr>
        <p:spPr>
          <a:xfrm>
            <a:off x="311699" y="890135"/>
            <a:ext cx="8651547" cy="3888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ea typeface="Quattrocento Sans"/>
                <a:cs typeface="Quattrocento Sans"/>
                <a:sym typeface="Quattrocento Sans"/>
              </a:rPr>
              <a:t>One page view providing ‘at a glance’</a:t>
            </a:r>
          </a:p>
          <a:p>
            <a:pPr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ea typeface="Quattrocento Sans"/>
                <a:cs typeface="Quattrocento Sans"/>
                <a:sym typeface="Quattrocento Sans"/>
              </a:rPr>
              <a:t>Combination of individual visualizations</a:t>
            </a:r>
          </a:p>
          <a:p>
            <a:pPr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ea typeface="Quattrocento Sans"/>
                <a:cs typeface="Quattrocento Sans"/>
                <a:sym typeface="Quattrocento Sans"/>
              </a:rPr>
              <a:t>Can be interactive, but the layout is static / inflexible </a:t>
            </a:r>
          </a:p>
          <a:p>
            <a:pPr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ea typeface="Quattrocento Sans"/>
                <a:cs typeface="Quattrocento Sans"/>
                <a:sym typeface="Quattrocento Sans"/>
              </a:rPr>
              <a:t>Used to communicate strategic, analytical, and operational data</a:t>
            </a:r>
          </a:p>
          <a:p>
            <a:pPr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ea typeface="Quattrocento Sans"/>
                <a:cs typeface="Quattrocento Sans"/>
                <a:sym typeface="Quattrocento Sans"/>
              </a:rPr>
              <a:t>Depict metrics over time or geography</a:t>
            </a:r>
          </a:p>
          <a:p>
            <a:pPr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ea typeface="Quattrocento Sans"/>
                <a:cs typeface="Quattrocento Sans"/>
                <a:sym typeface="Quattrocento Sans"/>
              </a:rPr>
              <a:t>Must include key context for interpretation</a:t>
            </a:r>
          </a:p>
          <a:p>
            <a:pPr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ea typeface="Quattrocento Sans"/>
                <a:cs typeface="Quattrocento Sans"/>
                <a:sym typeface="Quattrocento Sans"/>
              </a:rPr>
              <a:t>Requires up-front investment of time and infrastructure to build</a:t>
            </a:r>
          </a:p>
          <a:p>
            <a:pPr marL="347472"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ea typeface="Quattrocento Sans"/>
                <a:cs typeface="Quattrocento Sans"/>
                <a:sym typeface="Quattrocento Sans"/>
              </a:rPr>
              <a:t>Self-service: empower users to access and explore data (e.g. zoom in/out, change aggregation</a:t>
            </a:r>
          </a:p>
          <a:p>
            <a:pPr marL="914400" lvl="1" indent="-34290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800" i="1" dirty="0">
                <a:solidFill>
                  <a:schemeClr val="dk1"/>
                </a:solidFill>
                <a:ea typeface="Quattrocento Sans"/>
                <a:cs typeface="Quattrocento Sans"/>
                <a:sym typeface="Quattrocento Sans"/>
              </a:rPr>
              <a:t>Must make easy to use!</a:t>
            </a:r>
          </a:p>
        </p:txBody>
      </p:sp>
    </p:spTree>
    <p:extLst>
      <p:ext uri="{BB962C8B-B14F-4D97-AF65-F5344CB8AC3E}">
        <p14:creationId xmlns:p14="http://schemas.microsoft.com/office/powerpoint/2010/main" val="40340163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35251F-5861-47A6-9074-08DA25178B20}"/>
              </a:ext>
            </a:extLst>
          </p:cNvPr>
          <p:cNvSpPr txBox="1"/>
          <p:nvPr/>
        </p:nvSpPr>
        <p:spPr>
          <a:xfrm>
            <a:off x="903767" y="4667693"/>
            <a:ext cx="7400261" cy="3615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94628"/>
            <a:ext cx="8520600" cy="572700"/>
          </a:xfrm>
        </p:spPr>
        <p:txBody>
          <a:bodyPr>
            <a:normAutofit/>
          </a:bodyPr>
          <a:lstStyle/>
          <a:p>
            <a:r>
              <a:rPr lang="en-US" sz="2400" b="1" dirty="0"/>
              <a:t>Hands On Exercise: </a:t>
            </a:r>
            <a:r>
              <a:rPr lang="en-US" sz="2400" b="1" dirty="0" err="1"/>
              <a:t>Jupyter</a:t>
            </a:r>
            <a:r>
              <a:rPr lang="en-US" sz="2400" b="1" dirty="0"/>
              <a:t> Notebook</a:t>
            </a:r>
          </a:p>
        </p:txBody>
      </p:sp>
      <p:sp>
        <p:nvSpPr>
          <p:cNvPr id="3" name="Rectangle 2"/>
          <p:cNvSpPr/>
          <p:nvPr/>
        </p:nvSpPr>
        <p:spPr>
          <a:xfrm>
            <a:off x="311699" y="890135"/>
            <a:ext cx="8651547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800" dirty="0"/>
              <a:t>Install Anaconda (Python 3.6), which includes </a:t>
            </a:r>
            <a:r>
              <a:rPr lang="en-US" sz="1800" dirty="0" err="1"/>
              <a:t>Jupyter</a:t>
            </a:r>
            <a:r>
              <a:rPr lang="en-US" sz="1800" dirty="0"/>
              <a:t> installation</a:t>
            </a:r>
          </a:p>
          <a:p>
            <a:pPr lvl="1"/>
            <a:r>
              <a:rPr lang="en-US" sz="1800" dirty="0"/>
              <a:t>	</a:t>
            </a:r>
            <a:r>
              <a:rPr lang="en-US" sz="1800" dirty="0">
                <a:hlinkClick r:id="rId2"/>
              </a:rPr>
              <a:t>https://www.anaconda.com/</a:t>
            </a:r>
            <a:r>
              <a:rPr lang="en-US" sz="1800">
                <a:hlinkClick r:id="rId2"/>
              </a:rPr>
              <a:t>download/</a:t>
            </a:r>
            <a:r>
              <a:rPr lang="en-US" sz="1800"/>
              <a:t> </a:t>
            </a:r>
            <a:endParaRPr lang="en-US" sz="1800" dirty="0"/>
          </a:p>
          <a:p>
            <a:pPr lvl="1"/>
            <a:r>
              <a:rPr lang="en-US" sz="1800" dirty="0"/>
              <a:t>	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Default folder is within Anaconda folder. May need to change start-up folder:</a:t>
            </a:r>
          </a:p>
          <a:p>
            <a:pPr marL="457200" lvl="1"/>
            <a:r>
              <a:rPr lang="en-US" sz="1800" dirty="0">
                <a:hlinkClick r:id="rId3"/>
              </a:rPr>
              <a:t>http://jupyter-notebook-beginner-guide.readthedocs.io/en/latest/execute.html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Initialize </a:t>
            </a:r>
            <a:r>
              <a:rPr lang="en-US" sz="1800" dirty="0" err="1"/>
              <a:t>Jupyter</a:t>
            </a:r>
            <a:r>
              <a:rPr lang="en-US" sz="1800" dirty="0"/>
              <a:t> Notebook and create new Python Notebook</a:t>
            </a:r>
          </a:p>
          <a:p>
            <a:pPr lvl="1"/>
            <a:r>
              <a:rPr lang="en-US" sz="1800" dirty="0"/>
              <a:t>	Anaconda command prompt:</a:t>
            </a:r>
          </a:p>
          <a:p>
            <a:pPr lvl="1"/>
            <a:r>
              <a:rPr lang="en-US" sz="1800" dirty="0"/>
              <a:t>		</a:t>
            </a:r>
            <a:r>
              <a:rPr lang="en-US" sz="1800" dirty="0" err="1"/>
              <a:t>jupyter</a:t>
            </a:r>
            <a:r>
              <a:rPr lang="en-US" sz="1800" dirty="0"/>
              <a:t> notebook</a:t>
            </a:r>
          </a:p>
          <a:p>
            <a:pPr marL="285750" indent="-285750">
              <a:buClr>
                <a:srgbClr val="FF6600"/>
              </a:buClr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dk1"/>
              </a:solidFill>
              <a:latin typeface="+mj-lt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D0DE52-B323-4974-9FEA-6DF384273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335" y="3458427"/>
            <a:ext cx="6251944" cy="168507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1F716A3-0056-43B6-91CD-6364C45068BA}"/>
              </a:ext>
            </a:extLst>
          </p:cNvPr>
          <p:cNvSpPr/>
          <p:nvPr/>
        </p:nvSpPr>
        <p:spPr>
          <a:xfrm>
            <a:off x="6464595" y="4136065"/>
            <a:ext cx="446568" cy="30834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Image result for jupyter notebook logo">
            <a:extLst>
              <a:ext uri="{FF2B5EF4-FFF2-40B4-BE49-F238E27FC236}">
                <a16:creationId xmlns:a16="http://schemas.microsoft.com/office/drawing/2014/main" id="{439DC8F8-9B6B-46F8-B8C1-E9C5C4407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279" y="61079"/>
            <a:ext cx="1499190" cy="149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3816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94628"/>
            <a:ext cx="8520600" cy="572700"/>
          </a:xfrm>
        </p:spPr>
        <p:txBody>
          <a:bodyPr>
            <a:normAutofit/>
          </a:bodyPr>
          <a:lstStyle/>
          <a:p>
            <a:r>
              <a:rPr lang="en-US" sz="2400" b="1" dirty="0"/>
              <a:t>References and Resources</a:t>
            </a:r>
          </a:p>
        </p:txBody>
      </p:sp>
      <p:sp>
        <p:nvSpPr>
          <p:cNvPr id="5" name="Rectangle 4"/>
          <p:cNvSpPr/>
          <p:nvPr/>
        </p:nvSpPr>
        <p:spPr>
          <a:xfrm>
            <a:off x="212651" y="867328"/>
            <a:ext cx="8931349" cy="4703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3464" lvl="0" indent="-28575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DataViz in Python </a:t>
            </a:r>
            <a:r>
              <a:rPr lang="en-US" sz="1600" dirty="0">
                <a:solidFill>
                  <a:schemeClr val="tx1"/>
                </a:solidFill>
                <a:latin typeface="+mj-lt"/>
                <a:ea typeface="Quattrocento Sans"/>
                <a:cs typeface="Quattrocento Sans"/>
                <a:sym typeface="Quattrocento Sans"/>
                <a:hlinkClick r:id="rId3"/>
              </a:rPr>
              <a:t>https://ds8.gitbooks.io/textbook/content/chapters/06/visualization.html</a:t>
            </a:r>
            <a:endParaRPr lang="en-US" sz="1600" dirty="0">
              <a:solidFill>
                <a:schemeClr val="tx1"/>
              </a:solidFill>
              <a:latin typeface="+mj-lt"/>
              <a:ea typeface="Quattrocento Sans"/>
              <a:cs typeface="Quattrocento Sans"/>
              <a:sym typeface="Quattrocento Sans"/>
            </a:endParaRPr>
          </a:p>
          <a:p>
            <a:pPr marL="283464" indent="-28575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Plotting in Python (Pandas) </a:t>
            </a:r>
            <a:r>
              <a:rPr lang="en-US" sz="1600" u="sng" dirty="0">
                <a:hlinkClick r:id="rId4"/>
              </a:rPr>
              <a:t>https://pandas.pydata.org/pandas-docs/stable/visualization.html</a:t>
            </a:r>
            <a:endParaRPr lang="en-US" sz="1600" u="sng" dirty="0"/>
          </a:p>
          <a:p>
            <a:pPr marL="283464" indent="-28575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Visualizations in Python </a:t>
            </a:r>
            <a:r>
              <a:rPr lang="en-US" sz="1600" dirty="0">
                <a:solidFill>
                  <a:schemeClr val="tx1"/>
                </a:solidFill>
                <a:latin typeface="+mj-lt"/>
                <a:ea typeface="Quattrocento Sans"/>
                <a:cs typeface="Quattrocento Sans"/>
                <a:sym typeface="Quattrocento Sans"/>
                <a:hlinkClick r:id="rId5"/>
              </a:rPr>
              <a:t>https://github.com/neurohackweek/visualization-in-python/blob/master/visualization-in-python.ipynb</a:t>
            </a:r>
            <a:r>
              <a:rPr lang="en-US" sz="1600" dirty="0">
                <a:solidFill>
                  <a:schemeClr val="tx1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 </a:t>
            </a:r>
          </a:p>
          <a:p>
            <a:pPr marL="283464" lvl="0" indent="-28575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latin typeface="+mj-lt"/>
                <a:ea typeface="Quattrocento Sans"/>
                <a:cs typeface="Quattrocento Sans"/>
                <a:sym typeface="Quattrocento Sans"/>
                <a:hlinkClick r:id="rId6"/>
              </a:rPr>
              <a:t>http://slides.com/yahwes/data-vis</a:t>
            </a:r>
            <a:endParaRPr lang="en-US" sz="1600" dirty="0">
              <a:solidFill>
                <a:schemeClr val="tx1"/>
              </a:solidFill>
              <a:latin typeface="+mj-lt"/>
              <a:ea typeface="Quattrocento Sans"/>
              <a:cs typeface="Quattrocento Sans"/>
              <a:sym typeface="Quattrocento Sans"/>
            </a:endParaRPr>
          </a:p>
          <a:p>
            <a:pPr marL="283464" indent="-28575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FF6600"/>
                </a:solidFill>
                <a:hlinkClick r:id="rId7"/>
              </a:rPr>
              <a:t>http://www.datavizcatalogue.com/</a:t>
            </a:r>
            <a:r>
              <a:rPr lang="en-US" sz="1600" dirty="0">
                <a:solidFill>
                  <a:srgbClr val="FF6600"/>
                </a:solidFill>
              </a:rPr>
              <a:t> </a:t>
            </a:r>
          </a:p>
          <a:p>
            <a:pPr marL="283464" indent="-28575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FF6600"/>
                </a:solidFill>
                <a:hlinkClick r:id="rId8"/>
              </a:rPr>
              <a:t>http://www.datavizproject.com</a:t>
            </a:r>
            <a:r>
              <a:rPr lang="en-US" sz="1600" dirty="0">
                <a:solidFill>
                  <a:srgbClr val="FF6600"/>
                </a:solidFill>
              </a:rPr>
              <a:t> </a:t>
            </a:r>
          </a:p>
          <a:p>
            <a:pPr marL="283464" indent="-28575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</a:rPr>
              <a:t>University of Washington, Intro to Data Science (DS250) Lecture, “Communicating with Data”</a:t>
            </a:r>
          </a:p>
          <a:p>
            <a:pPr marL="283464" indent="-28575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hlinkClick r:id="rId9"/>
              </a:rPr>
              <a:t>https://www.perceptualedge.com/blog/?p=1829</a:t>
            </a:r>
            <a:endParaRPr lang="en-US" sz="1600" dirty="0">
              <a:solidFill>
                <a:schemeClr val="tx1"/>
              </a:solidFill>
            </a:endParaRPr>
          </a:p>
          <a:p>
            <a:pPr marL="283464" indent="-28575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dk1"/>
                </a:solidFill>
                <a:ea typeface="Quattrocento Sans"/>
                <a:cs typeface="Quattrocento Sans"/>
                <a:sym typeface="Quattrocento Sans"/>
              </a:rPr>
              <a:t>DataViz in R </a:t>
            </a:r>
            <a:r>
              <a:rPr lang="en-US" sz="1600" dirty="0">
                <a:solidFill>
                  <a:schemeClr val="dk1"/>
                </a:solidFill>
                <a:ea typeface="Quattrocento Sans"/>
                <a:cs typeface="Quattrocento Sans"/>
                <a:sym typeface="Quattrocento Sans"/>
                <a:hlinkClick r:id="rId10"/>
              </a:rPr>
              <a:t>http://r4ds.had.co.nz/data-visualisation.html</a:t>
            </a:r>
            <a:endParaRPr lang="en-US" sz="1600" dirty="0">
              <a:solidFill>
                <a:schemeClr val="dk1"/>
              </a:solidFill>
              <a:ea typeface="Quattrocento Sans"/>
              <a:cs typeface="Quattrocento Sans"/>
              <a:sym typeface="Quattrocento Sans"/>
            </a:endParaRPr>
          </a:p>
          <a:p>
            <a:pPr marL="283464" indent="-28575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tx1"/>
              </a:solidFill>
            </a:endParaRPr>
          </a:p>
          <a:p>
            <a:pPr marL="283464" lvl="0" indent="-28575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tx1"/>
              </a:solidFill>
              <a:latin typeface="+mj-lt"/>
              <a:ea typeface="Quattrocento Sans"/>
              <a:cs typeface="Quattrocento Sans"/>
              <a:sym typeface="Quattrocento Sans"/>
            </a:endParaRPr>
          </a:p>
          <a:p>
            <a:pPr lvl="0" indent="-228600">
              <a:spcAft>
                <a:spcPts val="1000"/>
              </a:spcAft>
              <a:buSzPct val="25000"/>
            </a:pPr>
            <a:endParaRPr lang="en-US" sz="1600" dirty="0">
              <a:solidFill>
                <a:schemeClr val="tx1"/>
              </a:solidFill>
              <a:latin typeface="+mj-lt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1027100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39A141-F3B9-4ECE-A58B-62B7B7F8299B}"/>
              </a:ext>
            </a:extLst>
          </p:cNvPr>
          <p:cNvSpPr txBox="1"/>
          <p:nvPr/>
        </p:nvSpPr>
        <p:spPr>
          <a:xfrm>
            <a:off x="839972" y="4699591"/>
            <a:ext cx="744279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94628"/>
            <a:ext cx="8520600" cy="572700"/>
          </a:xfrm>
        </p:spPr>
        <p:txBody>
          <a:bodyPr>
            <a:normAutofit/>
          </a:bodyPr>
          <a:lstStyle/>
          <a:p>
            <a:r>
              <a:rPr lang="en-US" sz="2400" b="1" dirty="0"/>
              <a:t>Open Data Sources</a:t>
            </a:r>
          </a:p>
        </p:txBody>
      </p:sp>
      <p:sp>
        <p:nvSpPr>
          <p:cNvPr id="5" name="Rectangle 4"/>
          <p:cNvSpPr/>
          <p:nvPr/>
        </p:nvSpPr>
        <p:spPr>
          <a:xfrm>
            <a:off x="311700" y="867328"/>
            <a:ext cx="8520600" cy="40831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/>
              <a:t>Government data - Data.gov.my, Data.gov, </a:t>
            </a:r>
            <a:r>
              <a:rPr lang="en-US" sz="1600" dirty="0" err="1"/>
              <a:t>Socrata</a:t>
            </a:r>
            <a:r>
              <a:rPr lang="en-US" sz="1600" dirty="0"/>
              <a:t>, </a:t>
            </a:r>
            <a:r>
              <a:rPr lang="en-US" sz="1600" dirty="0" err="1"/>
              <a:t>Sinar</a:t>
            </a:r>
            <a:r>
              <a:rPr lang="en-US" sz="1600" dirty="0"/>
              <a:t> Project</a:t>
            </a:r>
          </a:p>
          <a:p>
            <a:pPr marL="457200"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/>
              <a:t>http://googletrends.github.io/data/</a:t>
            </a:r>
          </a:p>
          <a:p>
            <a:pPr marL="457200"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/>
              <a:t>http://datausa.io/</a:t>
            </a:r>
          </a:p>
          <a:p>
            <a:pPr marL="457200"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/>
              <a:t>Research Data - re3data.org</a:t>
            </a:r>
          </a:p>
          <a:p>
            <a:pPr marL="457200"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/>
              <a:t>World’s event data - </a:t>
            </a:r>
            <a:r>
              <a:rPr lang="en-US" sz="1600" dirty="0" err="1"/>
              <a:t>Gdeltproject</a:t>
            </a:r>
            <a:endParaRPr lang="en-US" sz="1600" dirty="0"/>
          </a:p>
          <a:p>
            <a:pPr marL="457200"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/>
              <a:t>API sources - Programmable Web</a:t>
            </a:r>
          </a:p>
          <a:p>
            <a:pPr marL="457200"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/>
              <a:t>World Statistics - http://knoema.com/</a:t>
            </a:r>
          </a:p>
          <a:p>
            <a:pPr marL="457200"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/>
              <a:t>Amazon AWS public datasets</a:t>
            </a:r>
          </a:p>
          <a:p>
            <a:pPr marL="457200"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 err="1"/>
              <a:t>DataHub</a:t>
            </a:r>
            <a:endParaRPr lang="en-US" sz="1600" dirty="0"/>
          </a:p>
          <a:p>
            <a:pPr marL="457200"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 err="1"/>
              <a:t>KDnuggets</a:t>
            </a:r>
            <a:endParaRPr lang="en-US" sz="1600" dirty="0"/>
          </a:p>
          <a:p>
            <a:pPr marL="457200" lvl="0" indent="-342900">
              <a:spcAft>
                <a:spcPts val="1000"/>
              </a:spcAft>
              <a:buClr>
                <a:srgbClr val="FF660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1600" dirty="0"/>
              <a:t>Kaggle Datasets</a:t>
            </a:r>
          </a:p>
        </p:txBody>
      </p:sp>
    </p:spTree>
    <p:extLst>
      <p:ext uri="{BB962C8B-B14F-4D97-AF65-F5344CB8AC3E}">
        <p14:creationId xmlns:p14="http://schemas.microsoft.com/office/powerpoint/2010/main" val="31114422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36990"/>
            <a:ext cx="8520600" cy="841800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9" name="Picture 2" descr="No automatic alt text available.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518" y="3878462"/>
            <a:ext cx="842963" cy="84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11700" y="1078790"/>
            <a:ext cx="8520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F6600"/>
              </a:buClr>
              <a:buSzPct val="25000"/>
            </a:pPr>
            <a:r>
              <a:rPr lang="en-US" sz="1800" dirty="0">
                <a:solidFill>
                  <a:schemeClr val="dk1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Nadav Rindler</a:t>
            </a:r>
          </a:p>
          <a:p>
            <a:pPr lvl="0">
              <a:buClr>
                <a:srgbClr val="FF6600"/>
              </a:buClr>
              <a:buSzPct val="25000"/>
            </a:pPr>
            <a:r>
              <a:rPr lang="en-US" sz="1800" dirty="0">
                <a:solidFill>
                  <a:schemeClr val="dk1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	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Quattrocento Sans"/>
                <a:cs typeface="Quattrocento Sans"/>
                <a:sym typeface="Quattrocento Sans"/>
                <a:hlinkClick r:id="rId4"/>
              </a:rPr>
              <a:t>nrindler@gmail.com</a:t>
            </a:r>
            <a:endParaRPr lang="en-US" sz="1800" dirty="0">
              <a:solidFill>
                <a:schemeClr val="dk1"/>
              </a:solidFill>
              <a:latin typeface="+mj-lt"/>
              <a:ea typeface="Quattrocento Sans"/>
              <a:cs typeface="Quattrocento Sans"/>
              <a:sym typeface="Quattrocento Sans"/>
            </a:endParaRPr>
          </a:p>
          <a:p>
            <a:pPr lvl="0">
              <a:buClr>
                <a:srgbClr val="FF6600"/>
              </a:buClr>
              <a:buSzPct val="25000"/>
            </a:pPr>
            <a:r>
              <a:rPr lang="en-US" sz="1800" dirty="0">
                <a:solidFill>
                  <a:schemeClr val="tx1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	</a:t>
            </a:r>
            <a:r>
              <a:rPr lang="en-US" sz="1800" dirty="0">
                <a:solidFill>
                  <a:schemeClr val="tx1"/>
                </a:solidFill>
                <a:latin typeface="+mj-lt"/>
                <a:ea typeface="Quattrocento Sans"/>
                <a:cs typeface="Quattrocento Sans"/>
                <a:sym typeface="Quattrocento Sans"/>
                <a:hlinkClick r:id="rId5"/>
              </a:rPr>
              <a:t>https://www.linkedin.com/in/nrindler/</a:t>
            </a:r>
            <a:endParaRPr lang="en-US" sz="1800" dirty="0">
              <a:solidFill>
                <a:schemeClr val="tx1"/>
              </a:solidFill>
              <a:latin typeface="+mj-lt"/>
              <a:ea typeface="Quattrocento Sans"/>
              <a:cs typeface="Quattrocento Sans"/>
              <a:sym typeface="Quattrocento Sans"/>
            </a:endParaRPr>
          </a:p>
          <a:p>
            <a:pPr lvl="0">
              <a:buClr>
                <a:srgbClr val="FF6600"/>
              </a:buClr>
              <a:buSzPct val="25000"/>
            </a:pPr>
            <a:endParaRPr lang="en-US" sz="1800" dirty="0">
              <a:solidFill>
                <a:schemeClr val="tx1"/>
              </a:solidFill>
              <a:latin typeface="+mj-lt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1" name="Shape 36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9519" y="1737073"/>
            <a:ext cx="395108" cy="3478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8897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94628"/>
            <a:ext cx="8520600" cy="572700"/>
          </a:xfrm>
        </p:spPr>
        <p:txBody>
          <a:bodyPr>
            <a:normAutofit/>
          </a:bodyPr>
          <a:lstStyle/>
          <a:p>
            <a:r>
              <a:rPr lang="en-US" sz="2400" b="1" dirty="0"/>
              <a:t>Context: Data science in action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4042" y="4274323"/>
            <a:ext cx="2691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Image: R for Data Science textbook</a:t>
            </a:r>
          </a:p>
        </p:txBody>
      </p:sp>
      <p:pic>
        <p:nvPicPr>
          <p:cNvPr id="3074" name="Picture 2" descr="http://r4ds.had.co.nz/diagrams/data-scien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931" y="1124614"/>
            <a:ext cx="6574137" cy="241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120FD43-8218-4753-B58E-B5D8900D0CE2}"/>
              </a:ext>
            </a:extLst>
          </p:cNvPr>
          <p:cNvSpPr/>
          <p:nvPr/>
        </p:nvSpPr>
        <p:spPr>
          <a:xfrm>
            <a:off x="4667694" y="1286540"/>
            <a:ext cx="1020725" cy="58479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51AF1A5-9C10-4A9A-BA79-474B57D14366}"/>
              </a:ext>
            </a:extLst>
          </p:cNvPr>
          <p:cNvSpPr/>
          <p:nvPr/>
        </p:nvSpPr>
        <p:spPr>
          <a:xfrm>
            <a:off x="6263381" y="1871330"/>
            <a:ext cx="1595687" cy="58479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817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94628"/>
            <a:ext cx="8520600" cy="572700"/>
          </a:xfrm>
        </p:spPr>
        <p:txBody>
          <a:bodyPr>
            <a:normAutofit/>
          </a:bodyPr>
          <a:lstStyle/>
          <a:p>
            <a:r>
              <a:rPr lang="en-US" sz="2400" b="1" dirty="0"/>
              <a:t>Key takeaways from today</a:t>
            </a:r>
          </a:p>
        </p:txBody>
      </p:sp>
      <p:sp>
        <p:nvSpPr>
          <p:cNvPr id="3" name="Rectangle 2"/>
          <p:cNvSpPr/>
          <p:nvPr/>
        </p:nvSpPr>
        <p:spPr>
          <a:xfrm>
            <a:off x="311699" y="890135"/>
            <a:ext cx="8651547" cy="1836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400"/>
              </a:spcAft>
              <a:buClr>
                <a:srgbClr val="FF6600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Data visualization is an </a:t>
            </a:r>
            <a:r>
              <a:rPr lang="en-US" sz="1800" i="1" dirty="0">
                <a:solidFill>
                  <a:schemeClr val="dk1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iterative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 process used to </a:t>
            </a:r>
            <a:r>
              <a:rPr lang="en-US" sz="1800" b="1" dirty="0">
                <a:solidFill>
                  <a:schemeClr val="dk1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explore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 and </a:t>
            </a:r>
            <a:r>
              <a:rPr lang="en-US" sz="1800" b="1" dirty="0">
                <a:solidFill>
                  <a:schemeClr val="dk1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explain 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data and insights</a:t>
            </a:r>
          </a:p>
          <a:p>
            <a:pPr marL="285750" indent="-285750">
              <a:spcAft>
                <a:spcPts val="1400"/>
              </a:spcAft>
              <a:buClr>
                <a:srgbClr val="FF6600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dk1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The point of data science is to </a:t>
            </a:r>
            <a:r>
              <a:rPr lang="en-US" sz="1800" b="1" dirty="0">
                <a:solidFill>
                  <a:schemeClr val="dk1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impact decision-making 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and</a:t>
            </a:r>
            <a:r>
              <a:rPr lang="en-US" sz="1800" b="1" dirty="0">
                <a:solidFill>
                  <a:schemeClr val="dk1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 drive change</a:t>
            </a:r>
            <a:r>
              <a:rPr lang="en-US" sz="1800" dirty="0">
                <a:solidFill>
                  <a:schemeClr val="dk1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. Visualization and storytelling are powerful ways to communicate and persuade.</a:t>
            </a:r>
          </a:p>
          <a:p>
            <a:pPr marL="285750" indent="-285750">
              <a:buClr>
                <a:srgbClr val="FF6600"/>
              </a:buClr>
              <a:buFont typeface="Wingdings" panose="05000000000000000000" pitchFamily="2" charset="2"/>
              <a:buChar char="§"/>
            </a:pPr>
            <a:endParaRPr lang="en-US" sz="1800" dirty="0">
              <a:solidFill>
                <a:schemeClr val="dk1"/>
              </a:solidFill>
              <a:latin typeface="+mj-lt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1950820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94628"/>
            <a:ext cx="8520600" cy="572700"/>
          </a:xfrm>
        </p:spPr>
        <p:txBody>
          <a:bodyPr>
            <a:normAutofit/>
          </a:bodyPr>
          <a:lstStyle/>
          <a:p>
            <a:r>
              <a:rPr lang="en-US" sz="2400" b="1" dirty="0"/>
              <a:t>The cholera map that changed the world</a:t>
            </a:r>
          </a:p>
        </p:txBody>
      </p:sp>
      <p:sp>
        <p:nvSpPr>
          <p:cNvPr id="3" name="Rectangle 2"/>
          <p:cNvSpPr/>
          <p:nvPr/>
        </p:nvSpPr>
        <p:spPr>
          <a:xfrm>
            <a:off x="311699" y="1164248"/>
            <a:ext cx="3843011" cy="3380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400"/>
              </a:spcAft>
              <a:buClr>
                <a:srgbClr val="FF6600"/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chemeClr val="dk1"/>
                </a:solidFill>
                <a:latin typeface="+mj-lt"/>
                <a:ea typeface="Quattrocento Sans"/>
                <a:cs typeface="Quattrocento Sans"/>
                <a:sym typeface="Quattrocento Sans"/>
              </a:rPr>
              <a:t>Message</a:t>
            </a:r>
            <a:endParaRPr lang="en-US" sz="1800" dirty="0">
              <a:solidFill>
                <a:schemeClr val="dk1"/>
              </a:solidFill>
              <a:latin typeface="+mj-lt"/>
              <a:ea typeface="Quattrocento Sans"/>
              <a:cs typeface="Quattrocento Sans"/>
              <a:sym typeface="Quattrocento Sans"/>
            </a:endParaRPr>
          </a:p>
          <a:p>
            <a:pPr marL="285750" lvl="0" indent="-285750">
              <a:buClr>
                <a:srgbClr val="FF6600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Countered belief mysterious cholera outbreak due to air-borne. </a:t>
            </a:r>
          </a:p>
          <a:p>
            <a:pPr marL="285750" lvl="0" indent="-285750">
              <a:buClr>
                <a:srgbClr val="FF6600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Visualization shows outbreak cases clustered around a pump, prompting examination of water supply</a:t>
            </a:r>
          </a:p>
          <a:p>
            <a:pPr lvl="0"/>
            <a:endParaRPr lang="en-US" sz="1800" b="1" dirty="0">
              <a:solidFill>
                <a:schemeClr val="dk1"/>
              </a:solidFill>
              <a:latin typeface="+mj-lt"/>
              <a:ea typeface="Quattrocento Sans"/>
              <a:cs typeface="Quattrocento Sans"/>
              <a:sym typeface="Quattrocento Sans"/>
            </a:endParaRPr>
          </a:p>
          <a:p>
            <a:pPr marL="285750" indent="-285750">
              <a:buClr>
                <a:srgbClr val="FF6600"/>
              </a:buClr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chemeClr val="dk1"/>
                </a:solidFill>
                <a:ea typeface="Quattrocento Sans"/>
                <a:cs typeface="Quattrocento Sans"/>
                <a:sym typeface="Quattrocento Sans"/>
              </a:rPr>
              <a:t>Impact</a:t>
            </a:r>
          </a:p>
          <a:p>
            <a:pPr>
              <a:buClr>
                <a:srgbClr val="FF6600"/>
              </a:buClr>
            </a:pPr>
            <a:endParaRPr lang="en-US" sz="1800" b="1" dirty="0">
              <a:solidFill>
                <a:schemeClr val="dk1"/>
              </a:solidFill>
              <a:ea typeface="Quattrocento Sans"/>
              <a:cs typeface="Quattrocento Sans"/>
              <a:sym typeface="Quattrocento Sans"/>
            </a:endParaRPr>
          </a:p>
          <a:p>
            <a:pPr marL="285750" indent="-285750">
              <a:buClr>
                <a:srgbClr val="FF6600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Change awareness &amp; contain public disease spread</a:t>
            </a:r>
            <a:endParaRPr lang="en-US" sz="1600" dirty="0">
              <a:solidFill>
                <a:schemeClr val="dk1"/>
              </a:solidFill>
              <a:ea typeface="Quattrocento Sans"/>
              <a:cs typeface="Quattrocento Sans"/>
              <a:sym typeface="Quattrocento Sans"/>
            </a:endParaRPr>
          </a:p>
          <a:p>
            <a:pPr lvl="0"/>
            <a:endParaRPr lang="en-US" sz="1800" b="1" dirty="0">
              <a:solidFill>
                <a:schemeClr val="dk1"/>
              </a:solidFill>
              <a:latin typeface="+mj-lt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" name="Shape 493">
            <a:extLst>
              <a:ext uri="{FF2B5EF4-FFF2-40B4-BE49-F238E27FC236}">
                <a16:creationId xmlns:a16="http://schemas.microsoft.com/office/drawing/2014/main" id="{5A47AE78-1FAB-4A77-A61F-3D7B5D6C9AB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54761" y="1164247"/>
            <a:ext cx="4762599" cy="312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494">
            <a:extLst>
              <a:ext uri="{FF2B5EF4-FFF2-40B4-BE49-F238E27FC236}">
                <a16:creationId xmlns:a16="http://schemas.microsoft.com/office/drawing/2014/main" id="{6121473A-4C1F-489D-9A71-EB1ACEC3383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9255" y="1164248"/>
            <a:ext cx="2048105" cy="12522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</p:pic>
      <p:pic>
        <p:nvPicPr>
          <p:cNvPr id="6" name="Shape 497">
            <a:extLst>
              <a:ext uri="{FF2B5EF4-FFF2-40B4-BE49-F238E27FC236}">
                <a16:creationId xmlns:a16="http://schemas.microsoft.com/office/drawing/2014/main" id="{0FEFFB23-D038-41BB-AA1C-072CFACB034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7626" y="2416447"/>
            <a:ext cx="1679684" cy="187237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708820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94628"/>
            <a:ext cx="8520600" cy="572700"/>
          </a:xfrm>
        </p:spPr>
        <p:txBody>
          <a:bodyPr>
            <a:normAutofit/>
          </a:bodyPr>
          <a:lstStyle/>
          <a:p>
            <a:r>
              <a:rPr lang="en-US" sz="2400" b="1" dirty="0"/>
              <a:t>Why visualize?</a:t>
            </a:r>
          </a:p>
        </p:txBody>
      </p:sp>
      <p:sp>
        <p:nvSpPr>
          <p:cNvPr id="3" name="Rectangle 2"/>
          <p:cNvSpPr/>
          <p:nvPr/>
        </p:nvSpPr>
        <p:spPr>
          <a:xfrm>
            <a:off x="311699" y="890135"/>
            <a:ext cx="8520601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-285750">
              <a:spcAft>
                <a:spcPts val="1000"/>
              </a:spcAft>
              <a:buClr>
                <a:srgbClr val="FF6600"/>
              </a:buClr>
              <a:buFont typeface="Wingdings" panose="05000000000000000000" pitchFamily="2" charset="2"/>
              <a:buChar char="§"/>
            </a:pPr>
            <a:r>
              <a:rPr lang="en-US" sz="1800" dirty="0"/>
              <a:t>Data science is the practice of extracting knowledge from data</a:t>
            </a:r>
          </a:p>
          <a:p>
            <a:pPr lvl="0" indent="-285750">
              <a:spcAft>
                <a:spcPts val="1000"/>
              </a:spcAft>
              <a:buClr>
                <a:srgbClr val="FF6600"/>
              </a:buClr>
              <a:buFont typeface="Wingdings" panose="05000000000000000000" pitchFamily="2" charset="2"/>
              <a:buChar char="§"/>
            </a:pPr>
            <a:r>
              <a:rPr lang="en-US" sz="1800" dirty="0"/>
              <a:t>Visuals aid in exploring and explaining data and analysis</a:t>
            </a:r>
          </a:p>
          <a:p>
            <a:pPr lvl="0" indent="-285750">
              <a:spcAft>
                <a:spcPts val="1000"/>
              </a:spcAft>
              <a:buClr>
                <a:srgbClr val="FF6600"/>
              </a:buClr>
              <a:buFont typeface="Wingdings" panose="05000000000000000000" pitchFamily="2" charset="2"/>
              <a:buChar char="§"/>
            </a:pPr>
            <a:r>
              <a:rPr lang="en-US" sz="1800" dirty="0"/>
              <a:t>Sight is our most powerful sense</a:t>
            </a:r>
          </a:p>
          <a:p>
            <a:pPr lvl="0" indent="-285750">
              <a:spcAft>
                <a:spcPts val="1000"/>
              </a:spcAft>
              <a:buClr>
                <a:srgbClr val="FF6600"/>
              </a:buClr>
              <a:buFont typeface="Wingdings" panose="05000000000000000000" pitchFamily="2" charset="2"/>
              <a:buChar char="§"/>
            </a:pPr>
            <a:r>
              <a:rPr lang="en-US" sz="1800" dirty="0"/>
              <a:t>Quickly focus on results, </a:t>
            </a:r>
          </a:p>
          <a:p>
            <a:pPr lvl="0">
              <a:spcAft>
                <a:spcPts val="1000"/>
              </a:spcAft>
              <a:buClr>
                <a:srgbClr val="FF6600"/>
              </a:buClr>
            </a:pPr>
            <a:r>
              <a:rPr lang="en-US" sz="1800" dirty="0"/>
              <a:t>	communicate key takeaways,</a:t>
            </a:r>
          </a:p>
          <a:p>
            <a:pPr lvl="0">
              <a:spcAft>
                <a:spcPts val="1000"/>
              </a:spcAft>
              <a:buClr>
                <a:srgbClr val="FF6600"/>
              </a:buClr>
            </a:pPr>
            <a:r>
              <a:rPr lang="en-US" sz="1800" dirty="0"/>
              <a:t>	depict patterns</a:t>
            </a:r>
          </a:p>
          <a:p>
            <a:pPr lvl="0" indent="-285750">
              <a:spcAft>
                <a:spcPts val="1000"/>
              </a:spcAft>
              <a:buClr>
                <a:srgbClr val="FF6600"/>
              </a:buClr>
              <a:buFont typeface="Wingdings" panose="05000000000000000000" pitchFamily="2" charset="2"/>
              <a:buChar char="§"/>
            </a:pPr>
            <a:r>
              <a:rPr lang="en-US" sz="1800" dirty="0"/>
              <a:t>Storytelling: High insights to value </a:t>
            </a:r>
          </a:p>
          <a:p>
            <a:pPr lvl="0">
              <a:spcAft>
                <a:spcPts val="1000"/>
              </a:spcAft>
              <a:buClr>
                <a:srgbClr val="FF6600"/>
              </a:buClr>
            </a:pPr>
            <a:endParaRPr lang="en-US" sz="1800" dirty="0"/>
          </a:p>
          <a:p>
            <a:pPr lvl="0">
              <a:spcAft>
                <a:spcPts val="1000"/>
              </a:spcAft>
              <a:buClr>
                <a:srgbClr val="FF6600"/>
              </a:buClr>
            </a:pPr>
            <a:r>
              <a:rPr lang="en-US" sz="1800" dirty="0"/>
              <a:t>“A picture is worth a thousand words”</a:t>
            </a:r>
          </a:p>
          <a:p>
            <a:pPr marL="285750" indent="-285750">
              <a:buClr>
                <a:srgbClr val="FF6600"/>
              </a:buClr>
              <a:buFont typeface="Wingdings" panose="05000000000000000000" pitchFamily="2" charset="2"/>
              <a:buChar char="§"/>
            </a:pPr>
            <a:endParaRPr lang="en-US" sz="1800" dirty="0">
              <a:solidFill>
                <a:schemeClr val="dk1"/>
              </a:solidFill>
              <a:latin typeface="+mj-lt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8E39A9-C620-4F8B-93DB-A3039A48D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375" y="1733106"/>
            <a:ext cx="4585657" cy="277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862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94628"/>
            <a:ext cx="8520600" cy="572700"/>
          </a:xfrm>
        </p:spPr>
        <p:txBody>
          <a:bodyPr>
            <a:normAutofit/>
          </a:bodyPr>
          <a:lstStyle/>
          <a:p>
            <a:r>
              <a:rPr lang="en-US" sz="2400" b="1" dirty="0"/>
              <a:t>Narrative and context need to accompany visuals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4042" y="4274323"/>
            <a:ext cx="2691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Images: </a:t>
            </a:r>
            <a:r>
              <a:rPr lang="en-US" sz="1200" dirty="0" err="1">
                <a:latin typeface="+mj-lt"/>
              </a:rPr>
              <a:t>Brendt</a:t>
            </a:r>
            <a:r>
              <a:rPr lang="en-US" sz="1200" dirty="0">
                <a:latin typeface="+mj-lt"/>
              </a:rPr>
              <a:t> Dykes, Forbes</a:t>
            </a:r>
          </a:p>
        </p:txBody>
      </p:sp>
      <p:pic>
        <p:nvPicPr>
          <p:cNvPr id="8" name="Shape 512">
            <a:extLst>
              <a:ext uri="{FF2B5EF4-FFF2-40B4-BE49-F238E27FC236}">
                <a16:creationId xmlns:a16="http://schemas.microsoft.com/office/drawing/2014/main" id="{B5D5C93A-C8C3-49DB-BFE7-A7ACFBD2CE7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03759" y="802108"/>
            <a:ext cx="6136481" cy="1871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513">
            <a:extLst>
              <a:ext uri="{FF2B5EF4-FFF2-40B4-BE49-F238E27FC236}">
                <a16:creationId xmlns:a16="http://schemas.microsoft.com/office/drawing/2014/main" id="{40D34752-EE80-4DA1-AED1-85E3E175A3A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0737" y="2578193"/>
            <a:ext cx="2507456" cy="20716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515">
            <a:extLst>
              <a:ext uri="{FF2B5EF4-FFF2-40B4-BE49-F238E27FC236}">
                <a16:creationId xmlns:a16="http://schemas.microsoft.com/office/drawing/2014/main" id="{25025D7B-9899-41DF-A797-C6537AA3F7D6}"/>
              </a:ext>
            </a:extLst>
          </p:cNvPr>
          <p:cNvSpPr/>
          <p:nvPr/>
        </p:nvSpPr>
        <p:spPr>
          <a:xfrm>
            <a:off x="3174215" y="2578193"/>
            <a:ext cx="2620500" cy="2132400"/>
          </a:xfrm>
          <a:prstGeom prst="rect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7831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94628"/>
            <a:ext cx="8520600" cy="572700"/>
          </a:xfrm>
        </p:spPr>
        <p:txBody>
          <a:bodyPr>
            <a:normAutofit/>
          </a:bodyPr>
          <a:lstStyle/>
          <a:p>
            <a:r>
              <a:rPr lang="en-US" sz="2400" b="1" dirty="0"/>
              <a:t>Exploration vs. Explanation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11699" y="890135"/>
            <a:ext cx="852060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F6600"/>
              </a:buClr>
            </a:pPr>
            <a:r>
              <a:rPr lang="en-US" sz="1800" b="1" dirty="0">
                <a:solidFill>
                  <a:schemeClr val="tx1"/>
                </a:solidFill>
                <a:latin typeface="+mj-lt"/>
              </a:rPr>
              <a:t>Explore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 – discover or confirm a story that the data is telling you</a:t>
            </a:r>
          </a:p>
          <a:p>
            <a:pPr marL="285750" indent="-285750">
              <a:buClr>
                <a:srgbClr val="FF6600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  <a:ea typeface="Quattrocento Sans"/>
                <a:cs typeface="Quattrocento Sans"/>
                <a:sym typeface="Quattrocento Sans"/>
              </a:rPr>
              <a:t>Take a fresh look at data to see what is interesting</a:t>
            </a:r>
          </a:p>
          <a:p>
            <a:pPr marL="285750" indent="-285750">
              <a:buClr>
                <a:srgbClr val="FF6600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  <a:ea typeface="Quattrocento Sans"/>
                <a:cs typeface="Quattrocento Sans"/>
                <a:sym typeface="Quattrocento Sans"/>
              </a:rPr>
              <a:t>Identify patterns, correlations, outliers, anomaly detection</a:t>
            </a:r>
          </a:p>
          <a:p>
            <a:pPr marL="285750" indent="-285750">
              <a:buClr>
                <a:srgbClr val="FF6600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  <a:ea typeface="Quattrocento Sans"/>
                <a:cs typeface="Quattrocento Sans"/>
                <a:sym typeface="Quattrocento Sans"/>
              </a:rPr>
              <a:t>Keep a clear and open mind</a:t>
            </a:r>
          </a:p>
          <a:p>
            <a:pPr marL="285750" indent="-285750">
              <a:buClr>
                <a:srgbClr val="FF6600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  <a:ea typeface="Quattrocento Sans"/>
                <a:cs typeface="Quattrocento Sans"/>
                <a:sym typeface="Quattrocento Sans"/>
              </a:rPr>
              <a:t>May require additional context</a:t>
            </a:r>
          </a:p>
          <a:p>
            <a:pPr marL="285750" indent="-285750">
              <a:buClr>
                <a:srgbClr val="FF6600"/>
              </a:buClr>
              <a:buFont typeface="Wingdings" panose="05000000000000000000" pitchFamily="2" charset="2"/>
              <a:buChar char="§"/>
            </a:pPr>
            <a:endParaRPr lang="en-US" sz="1800" dirty="0">
              <a:solidFill>
                <a:schemeClr val="tx1"/>
              </a:solidFill>
              <a:ea typeface="Quattrocento Sans"/>
              <a:cs typeface="Quattrocento Sans"/>
              <a:sym typeface="Quattrocento Sans"/>
            </a:endParaRPr>
          </a:p>
          <a:p>
            <a:pPr>
              <a:buClr>
                <a:srgbClr val="FF6600"/>
              </a:buClr>
            </a:pPr>
            <a:r>
              <a:rPr lang="en-US" sz="1800" b="1" dirty="0">
                <a:solidFill>
                  <a:schemeClr val="tx1"/>
                </a:solidFill>
                <a:ea typeface="Quattrocento Sans"/>
                <a:cs typeface="Quattrocento Sans"/>
                <a:sym typeface="Quattrocento Sans"/>
              </a:rPr>
              <a:t>Explain</a:t>
            </a:r>
            <a:r>
              <a:rPr lang="en-US" sz="1800" b="1" dirty="0">
                <a:solidFill>
                  <a:srgbClr val="FF6600"/>
                </a:solidFill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1800" dirty="0">
                <a:solidFill>
                  <a:schemeClr val="tx1"/>
                </a:solidFill>
                <a:ea typeface="Quattrocento Sans"/>
                <a:cs typeface="Quattrocento Sans"/>
                <a:sym typeface="Quattrocento Sans"/>
              </a:rPr>
              <a:t>- tell a story</a:t>
            </a:r>
            <a:endParaRPr lang="en-US" sz="1800" b="1" dirty="0">
              <a:solidFill>
                <a:srgbClr val="FF6600"/>
              </a:solidFill>
              <a:ea typeface="Quattrocento Sans"/>
              <a:cs typeface="Quattrocento Sans"/>
              <a:sym typeface="Quattrocento Sans"/>
            </a:endParaRPr>
          </a:p>
          <a:p>
            <a:pPr marL="285750" indent="-285750">
              <a:buClr>
                <a:srgbClr val="FF6600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  <a:ea typeface="Quattrocento Sans"/>
                <a:cs typeface="Quattrocento Sans"/>
                <a:sym typeface="Quattrocento Sans"/>
              </a:rPr>
              <a:t>Traditional directed analysis</a:t>
            </a:r>
          </a:p>
          <a:p>
            <a:pPr marL="285750" indent="-285750">
              <a:buClr>
                <a:srgbClr val="FF6600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  <a:ea typeface="Quattrocento Sans"/>
                <a:cs typeface="Quattrocento Sans"/>
                <a:sym typeface="Quattrocento Sans"/>
              </a:rPr>
              <a:t>Must consider audience and message</a:t>
            </a:r>
          </a:p>
          <a:p>
            <a:pPr>
              <a:buClr>
                <a:srgbClr val="FF6600"/>
              </a:buClr>
            </a:pPr>
            <a:endParaRPr lang="en-US" sz="1800" dirty="0">
              <a:solidFill>
                <a:schemeClr val="tx1"/>
              </a:solidFill>
              <a:ea typeface="Quattrocento Sans"/>
              <a:cs typeface="Quattrocento Sans"/>
              <a:sym typeface="Quattrocento Sans"/>
            </a:endParaRPr>
          </a:p>
          <a:p>
            <a:pPr>
              <a:buClr>
                <a:srgbClr val="FF6600"/>
              </a:buClr>
            </a:pPr>
            <a:r>
              <a:rPr lang="en-US" sz="1800" b="1" dirty="0">
                <a:solidFill>
                  <a:schemeClr val="tx1"/>
                </a:solidFill>
                <a:ea typeface="Quattrocento Sans"/>
                <a:cs typeface="Quattrocento Sans"/>
                <a:sym typeface="Quattrocento Sans"/>
              </a:rPr>
              <a:t>Visualize</a:t>
            </a:r>
          </a:p>
          <a:p>
            <a:pPr marL="285750" indent="-285750">
              <a:buClr>
                <a:srgbClr val="FF6600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ea typeface="Quattrocento Sans"/>
                <a:cs typeface="Quattrocento Sans"/>
                <a:sym typeface="Quattrocento Sans"/>
              </a:rPr>
              <a:t>Represents large quantities of data coherently</a:t>
            </a:r>
          </a:p>
          <a:p>
            <a:pPr marL="285750" indent="-285750">
              <a:buClr>
                <a:srgbClr val="FF6600"/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ea typeface="Quattrocento Sans"/>
                <a:cs typeface="Quattrocento Sans"/>
                <a:sym typeface="Quattrocento Sans"/>
              </a:rPr>
              <a:t>Does not distort data</a:t>
            </a:r>
          </a:p>
          <a:p>
            <a:pPr marL="285750" indent="-285750">
              <a:buClr>
                <a:srgbClr val="FF6600"/>
              </a:buClr>
              <a:buFont typeface="Wingdings" panose="05000000000000000000" pitchFamily="2" charset="2"/>
              <a:buChar char="§"/>
            </a:pPr>
            <a:endParaRPr lang="en-US" sz="1800" dirty="0">
              <a:solidFill>
                <a:schemeClr val="tx1"/>
              </a:solidFill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974389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2521</TotalTime>
  <Words>1247</Words>
  <Application>Microsoft Office PowerPoint</Application>
  <PresentationFormat>On-screen Show (16:9)</PresentationFormat>
  <Paragraphs>220</Paragraphs>
  <Slides>35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Quattrocento Sans</vt:lpstr>
      <vt:lpstr>Wingdings</vt:lpstr>
      <vt:lpstr>Simple Light</vt:lpstr>
      <vt:lpstr>Data Visualization + Storytelling</vt:lpstr>
      <vt:lpstr>Workshop Format</vt:lpstr>
      <vt:lpstr>Objectives</vt:lpstr>
      <vt:lpstr>Context: Data science in action</vt:lpstr>
      <vt:lpstr>Key takeaways from today</vt:lpstr>
      <vt:lpstr>The cholera map that changed the world</vt:lpstr>
      <vt:lpstr>Why visualize?</vt:lpstr>
      <vt:lpstr>Narrative and context need to accompany visuals</vt:lpstr>
      <vt:lpstr>Exploration vs. Explanation</vt:lpstr>
      <vt:lpstr>Exploration vs. Explanation, cont’d.</vt:lpstr>
      <vt:lpstr>Exploration example: Anscombe’s Quartet (1973)</vt:lpstr>
      <vt:lpstr>Exploration example: Model selection</vt:lpstr>
      <vt:lpstr>Exploration example: Feature selection</vt:lpstr>
      <vt:lpstr>From data analysis to visual analysis</vt:lpstr>
      <vt:lpstr>Storytelling</vt:lpstr>
      <vt:lpstr>Argumentation</vt:lpstr>
      <vt:lpstr>Presentation flow</vt:lpstr>
      <vt:lpstr>Visualization Common Mistakes</vt:lpstr>
      <vt:lpstr>No-no: Manipulating y-axes to suggest correlation</vt:lpstr>
      <vt:lpstr>Use appropriate color scaling…</vt:lpstr>
      <vt:lpstr>Visualization Best Practices</vt:lpstr>
      <vt:lpstr>Designing for Perception</vt:lpstr>
      <vt:lpstr>Principles of Design</vt:lpstr>
      <vt:lpstr>Conception and mental models</vt:lpstr>
      <vt:lpstr>Visualize for comprehension</vt:lpstr>
      <vt:lpstr>Branding: Consistency, professionalism, emotional connection, association with culture or activity, name recognition</vt:lpstr>
      <vt:lpstr>Perception Best Practices</vt:lpstr>
      <vt:lpstr>Communicating Complexity </vt:lpstr>
      <vt:lpstr>Choosing the right chart type</vt:lpstr>
      <vt:lpstr>Viz Catalogues</vt:lpstr>
      <vt:lpstr>Dashboards</vt:lpstr>
      <vt:lpstr>Hands On Exercise: Jupyter Notebook</vt:lpstr>
      <vt:lpstr>References and Resources</vt:lpstr>
      <vt:lpstr>Open Data Sources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in Context</dc:title>
  <cp:lastModifiedBy>Rindler, Nadav</cp:lastModifiedBy>
  <cp:revision>68</cp:revision>
  <dcterms:modified xsi:type="dcterms:W3CDTF">2017-10-30T02:38:58Z</dcterms:modified>
</cp:coreProperties>
</file>